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72.xml" ContentType="application/vnd.openxmlformats-officedocument.presentationml.tags+xml"/>
  <Override PartName="/ppt/notesSlides/notesSlide74.xml" ContentType="application/vnd.openxmlformats-officedocument.presentationml.notesSlide+xml"/>
  <Override PartName="/ppt/tags/tag73.xml" ContentType="application/vnd.openxmlformats-officedocument.presentationml.tags+xml"/>
  <Override PartName="/ppt/notesSlides/notesSlide75.xml" ContentType="application/vnd.openxmlformats-officedocument.presentationml.notesSlide+xml"/>
  <Override PartName="/ppt/tags/tag74.xml" ContentType="application/vnd.openxmlformats-officedocument.presentationml.tags+xml"/>
  <Override PartName="/ppt/notesSlides/notesSlide76.xml" ContentType="application/vnd.openxmlformats-officedocument.presentationml.notesSlide+xml"/>
  <Override PartName="/ppt/tags/tag75.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7"/>
  </p:notesMasterIdLst>
  <p:sldIdLst>
    <p:sldId id="258" r:id="rId2"/>
    <p:sldId id="259" r:id="rId3"/>
    <p:sldId id="261" r:id="rId4"/>
    <p:sldId id="281" r:id="rId5"/>
    <p:sldId id="422" r:id="rId6"/>
    <p:sldId id="294" r:id="rId7"/>
    <p:sldId id="420" r:id="rId8"/>
    <p:sldId id="336" r:id="rId9"/>
    <p:sldId id="295" r:id="rId10"/>
    <p:sldId id="342" r:id="rId11"/>
    <p:sldId id="296" r:id="rId12"/>
    <p:sldId id="343" r:id="rId13"/>
    <p:sldId id="297" r:id="rId14"/>
    <p:sldId id="344" r:id="rId15"/>
    <p:sldId id="345" r:id="rId16"/>
    <p:sldId id="346" r:id="rId17"/>
    <p:sldId id="347" r:id="rId18"/>
    <p:sldId id="349" r:id="rId19"/>
    <p:sldId id="350" r:id="rId20"/>
    <p:sldId id="351" r:id="rId21"/>
    <p:sldId id="353" r:id="rId22"/>
    <p:sldId id="355" r:id="rId23"/>
    <p:sldId id="361" r:id="rId24"/>
    <p:sldId id="362" r:id="rId25"/>
    <p:sldId id="363" r:id="rId26"/>
    <p:sldId id="377" r:id="rId27"/>
    <p:sldId id="364" r:id="rId28"/>
    <p:sldId id="365" r:id="rId29"/>
    <p:sldId id="366" r:id="rId30"/>
    <p:sldId id="367" r:id="rId31"/>
    <p:sldId id="368" r:id="rId32"/>
    <p:sldId id="370" r:id="rId33"/>
    <p:sldId id="371" r:id="rId34"/>
    <p:sldId id="372" r:id="rId35"/>
    <p:sldId id="419" r:id="rId36"/>
    <p:sldId id="373" r:id="rId37"/>
    <p:sldId id="374" r:id="rId38"/>
    <p:sldId id="376" r:id="rId39"/>
    <p:sldId id="375" r:id="rId40"/>
    <p:sldId id="378" r:id="rId41"/>
    <p:sldId id="379" r:id="rId42"/>
    <p:sldId id="380" r:id="rId43"/>
    <p:sldId id="383" r:id="rId44"/>
    <p:sldId id="382"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11" r:id="rId67"/>
    <p:sldId id="405" r:id="rId68"/>
    <p:sldId id="406" r:id="rId69"/>
    <p:sldId id="412" r:id="rId70"/>
    <p:sldId id="413" r:id="rId71"/>
    <p:sldId id="414" r:id="rId72"/>
    <p:sldId id="408" r:id="rId73"/>
    <p:sldId id="409" r:id="rId74"/>
    <p:sldId id="410" r:id="rId75"/>
    <p:sldId id="415" r:id="rId76"/>
    <p:sldId id="416" r:id="rId77"/>
    <p:sldId id="417" r:id="rId78"/>
    <p:sldId id="418" r:id="rId79"/>
    <p:sldId id="291" r:id="rId80"/>
    <p:sldId id="421" r:id="rId81"/>
    <p:sldId id="423" r:id="rId82"/>
    <p:sldId id="357" r:id="rId83"/>
    <p:sldId id="358" r:id="rId84"/>
    <p:sldId id="359" r:id="rId85"/>
    <p:sldId id="360" r:id="rId86"/>
  </p:sldIdLst>
  <p:sldSz cx="12192000" cy="6858000"/>
  <p:notesSz cx="6858000" cy="9144000"/>
  <p:custDataLst>
    <p:tags r:id="rId8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5A462"/>
    <a:srgbClr val="A99F9D"/>
    <a:srgbClr val="C6B0A0"/>
    <a:srgbClr val="BDC8C0"/>
    <a:srgbClr val="ECD9CA"/>
    <a:srgbClr val="AAA09E"/>
    <a:srgbClr val="BCC7BF"/>
    <a:srgbClr val="CCB5A5"/>
    <a:srgbClr val="E1D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0947" autoAdjust="0"/>
  </p:normalViewPr>
  <p:slideViewPr>
    <p:cSldViewPr snapToGrid="0">
      <p:cViewPr varScale="1">
        <p:scale>
          <a:sx n="83" d="100"/>
          <a:sy n="83" d="100"/>
        </p:scale>
        <p:origin x="1572" y="96"/>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7" d="100"/>
          <a:sy n="87" d="100"/>
        </p:scale>
        <p:origin x="169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2026/2/27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199238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台股交易時段為上午 </a:t>
            </a:r>
            <a:r>
              <a:rPr lang="en-US" altLang="zh-TW" dirty="0"/>
              <a:t>9:00 </a:t>
            </a:r>
            <a:r>
              <a:rPr lang="zh-TW" altLang="en-US" dirty="0"/>
              <a:t>至下午 </a:t>
            </a:r>
            <a:r>
              <a:rPr lang="en-US" altLang="zh-TW" dirty="0"/>
              <a:t>1:30</a:t>
            </a:r>
            <a:r>
              <a:rPr lang="zh-TW" altLang="en-US" dirty="0"/>
              <a:t>，由於剛開盤時股價波動較劇烈，為提高資料穩定性，我們會刪除開盤的</a:t>
            </a:r>
            <a:r>
              <a:rPr lang="en-US" altLang="zh-TW" dirty="0"/>
              <a:t>16</a:t>
            </a:r>
            <a:r>
              <a:rPr lang="zh-TW" altLang="en-US" dirty="0"/>
              <a:t>分鐘，再將每日開盤後第 </a:t>
            </a:r>
            <a:r>
              <a:rPr lang="en-US" altLang="zh-TW" dirty="0"/>
              <a:t>16 </a:t>
            </a:r>
            <a:r>
              <a:rPr lang="zh-TW" altLang="en-US" dirty="0"/>
              <a:t>分鐘起至後續 </a:t>
            </a:r>
            <a:r>
              <a:rPr lang="en-US" altLang="zh-TW" dirty="0"/>
              <a:t>150 </a:t>
            </a:r>
            <a:r>
              <a:rPr lang="zh-TW" altLang="en-US" dirty="0"/>
              <a:t>分鐘設定為模型估計期，依據當日成分股數量共組成 </a:t>
            </a:r>
            <a:r>
              <a:rPr lang="en-US" altLang="zh-TW" dirty="0"/>
              <a:t>C</a:t>
            </a:r>
            <a:r>
              <a:rPr lang="zh-TW" altLang="en-US" dirty="0"/>
              <a:t> </a:t>
            </a:r>
            <a:r>
              <a:rPr lang="en-US" altLang="zh-TW" dirty="0"/>
              <a:t>n</a:t>
            </a:r>
            <a:r>
              <a:rPr lang="zh-TW" altLang="en-US" dirty="0"/>
              <a:t>取</a:t>
            </a:r>
            <a:r>
              <a:rPr lang="en-US" altLang="zh-TW" dirty="0"/>
              <a:t>2</a:t>
            </a:r>
            <a:r>
              <a:rPr lang="zh-TW" altLang="en-US" dirty="0"/>
              <a:t>組配對，並將組成配對的兩檔成分股價取自然對數後執行共整合檢定，以篩選出具有一般定態關係的配對組合。</a:t>
            </a:r>
            <a:br>
              <a:rPr lang="en-US" altLang="zh-TW" dirty="0"/>
            </a:br>
            <a:r>
              <a:rPr lang="zh-TW" altLang="en-US" dirty="0"/>
              <a:t>考量台股市場於每日尾盤最後 </a:t>
            </a:r>
            <a:r>
              <a:rPr lang="en-US" altLang="zh-TW" dirty="0"/>
              <a:t>5 </a:t>
            </a:r>
            <a:r>
              <a:rPr lang="zh-TW" altLang="en-US" dirty="0"/>
              <a:t>分鐘採集中競價制度，所有於此時段送出的交易單將於下午 </a:t>
            </a:r>
            <a:r>
              <a:rPr lang="en-US" altLang="zh-TW" dirty="0"/>
              <a:t>1:30 </a:t>
            </a:r>
            <a:r>
              <a:rPr lang="zh-TW" altLang="en-US" dirty="0"/>
              <a:t>統一撮合成交。為避免因尾盤大量交易單湧入導致價格劇烈波動，進而影響實際成交價格與模型預期之落差，我們設計當沖交易於尾盤前 </a:t>
            </a:r>
            <a:r>
              <a:rPr lang="en-US" altLang="zh-TW" dirty="0"/>
              <a:t>5 </a:t>
            </a:r>
            <a:r>
              <a:rPr lang="zh-TW" altLang="en-US" dirty="0"/>
              <a:t>分鐘強制平倉，避免進入集中競價階段所可能造成的價格偏離。</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extLst>
      <p:ext uri="{BB962C8B-B14F-4D97-AF65-F5344CB8AC3E}">
        <p14:creationId xmlns:p14="http://schemas.microsoft.com/office/powerpoint/2010/main" val="140405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接在</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固定 </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 </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倍的共整合標準差作為開倉門檻後</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口述</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a:t>
            </a:r>
            <a:b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若配對的價差序列和均值的距離觸及門檻即開倉。</a:t>
            </a:r>
            <a:endParaRPr lang="en-US" altLang="zh-TW" dirty="0"/>
          </a:p>
          <a:p>
            <a:r>
              <a:rPr lang="zh-TW" altLang="en-US" dirty="0"/>
              <a:t>最後補上</a:t>
            </a:r>
            <a:r>
              <a:rPr lang="en-US" altLang="zh-TW" dirty="0"/>
              <a:t>:</a:t>
            </a:r>
            <a:r>
              <a:rPr lang="zh-TW" altLang="en-US" dirty="0"/>
              <a:t>接下來我們會設定理論市場和實務市場的環境，檢視各模型的績效。</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extLst>
      <p:ext uri="{BB962C8B-B14F-4D97-AF65-F5344CB8AC3E}">
        <p14:creationId xmlns:p14="http://schemas.microsoft.com/office/powerpoint/2010/main" val="395114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開頭補上 </a:t>
            </a:r>
            <a:r>
              <a:rPr lang="en-US" altLang="zh-TW" dirty="0"/>
              <a:t>:</a:t>
            </a:r>
            <a:r>
              <a:rPr lang="zh-TW" altLang="en-US" dirty="0"/>
              <a:t> 我們假設無須負擔證券交易的稅賦、無流動性與無買賣空的限制，並且所有證券皆可被任意分割。</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354574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在給定某一個交易日</a:t>
                </a:r>
                <a14:m>
                  <m:oMath xmlns:m="http://schemas.openxmlformats.org/officeDocument/2006/math">
                    <m:sSup>
                      <m:sSupPr>
                        <m:ctrlPr>
                          <a:rPr lang="en-US" altLang="zh-TW" sz="1200" b="0" i="1" smtClean="0">
                            <a:latin typeface="Cambria Math" panose="02040503050406030204" pitchFamily="18" charset="0"/>
                          </a:rPr>
                        </m:ctrlPr>
                      </m:sSupPr>
                      <m:e>
                        <m:r>
                          <a:rPr lang="en-US" altLang="zh-TW" sz="1200" b="0" i="1" smtClean="0">
                            <a:latin typeface="Cambria Math" panose="02040503050406030204" pitchFamily="18" charset="0"/>
                          </a:rPr>
                          <m:t>𝐷</m:t>
                        </m:r>
                      </m:e>
                      <m:sup>
                        <m:r>
                          <a:rPr lang="en-US" altLang="zh-TW" sz="1200" b="0" i="1" smtClean="0">
                            <a:latin typeface="Cambria Math" panose="02040503050406030204" pitchFamily="18" charset="0"/>
                          </a:rPr>
                          <m:t>𝑡</m:t>
                        </m:r>
                      </m:sup>
                    </m:sSup>
                  </m:oMath>
                </a14:m>
                <a:r>
                  <a:rPr lang="zh-TW" altLang="en-US" dirty="0"/>
                  <a:t>的條件下，計算兩個配對之間的共變異數可以先將配對展開成兩檔成分股與共整合係數的線性組合。再使用分配律展開後加總便可得到配對的共變異數。</a:t>
                </a: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在給定某一個交易日</a:t>
                </a:r>
                <a:r>
                  <a:rPr lang="en-US" altLang="zh-TW" sz="1200" b="0" i="0">
                    <a:latin typeface="Cambria Math" panose="02040503050406030204" pitchFamily="18" charset="0"/>
                  </a:rPr>
                  <a:t>𝐷^𝑡</a:t>
                </a:r>
                <a:r>
                  <a:rPr lang="zh-TW" altLang="en-US" dirty="0"/>
                  <a:t>的條件下，計算兩個配對之間的共變異數可以先將配對展開成兩檔成分股與共整合係數的線性組合。再使用分配律展開後加總便可得到配對的共變異數。</a:t>
                </a:r>
                <a:endParaRPr lang="en-US" altLang="zh-TW" dirty="0"/>
              </a:p>
            </p:txBody>
          </p:sp>
        </mc:Fallback>
      </mc:AlternateContent>
      <p:sp>
        <p:nvSpPr>
          <p:cNvPr id="4" name="投影片編號版面配置區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extLst>
      <p:ext uri="{BB962C8B-B14F-4D97-AF65-F5344CB8AC3E}">
        <p14:creationId xmlns:p14="http://schemas.microsoft.com/office/powerpoint/2010/main" val="129898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extLst>
      <p:ext uri="{BB962C8B-B14F-4D97-AF65-F5344CB8AC3E}">
        <p14:creationId xmlns:p14="http://schemas.microsoft.com/office/powerpoint/2010/main" val="380860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255662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229620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單一連結法（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Single Linkage, SL</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）：以兩群中最相關的資產間的距離作為兩群的距離，並優先合併距離最小的群。</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完全連結法（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Complete Linkage, CL</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）：以兩群中最不相關的資產間的距離作為兩群的距離，優先合併距離最近的資產群。</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平均連結法（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Average Linkage, AL</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）：以兩群中所有資產距離的平均作為資產群之間的距離，並優先合併距離最近的資產群。</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4. Ward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分類法（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Ward’s Method, WM</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）：透過計算兩群合併後資產距離平方總和的增量，並優先合併該增量最小的兩個資產群。</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細節請見</a:t>
            </a:r>
            <a:r>
              <a:rPr lang="en-US" altLang="zh-TW" sz="1200" dirty="0" err="1">
                <a:latin typeface="Times New Roman" panose="02020603050405020304" pitchFamily="18" charset="0"/>
                <a:ea typeface="標楷體" panose="03000509000000000000" pitchFamily="65" charset="-120"/>
                <a:cs typeface="Times New Roman" panose="02020603050405020304" pitchFamily="18" charset="0"/>
              </a:rPr>
              <a:t>Raffinot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）的文章。</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extLst>
      <p:ext uri="{BB962C8B-B14F-4D97-AF65-F5344CB8AC3E}">
        <p14:creationId xmlns:p14="http://schemas.microsoft.com/office/powerpoint/2010/main" val="2620132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開頭</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實務市場的情形下，我們假設無買賣空的限制，但須負擔證券交易的稅賦，有流動性的限制所引發的滑價懲罰以及所有證券僅能以整數化的方式交易。</a:t>
                </a:r>
                <a:b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我們從</a:t>
                </a:r>
                <a:r>
                  <a:rPr lang="en-US" altLang="zh-TW" sz="1200" dirty="0" err="1">
                    <a:latin typeface="Times New Roman" panose="02020603050405020304" pitchFamily="18" charset="0"/>
                    <a:ea typeface="標楷體" panose="03000509000000000000" pitchFamily="65" charset="-120"/>
                    <a:cs typeface="Times New Roman" panose="02020603050405020304" pitchFamily="18" charset="0"/>
                  </a:rPr>
                  <a:t>Finmind</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資料庫抓取成分股的每日總交易量，透過以下公式計算各股每一年度之分鐘安全交易張數，作為觸發滑價判定的閾值。</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14:m>
                  <m:oMath xmlns:m="http://schemas.openxmlformats.org/officeDocument/2006/math">
                    <m:r>
                      <m:rPr>
                        <m:nor/>
                      </m:rP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m:t>單日分鐘平均交易量</m:t>
                    </m:r>
                  </m:oMath>
                </a14:m>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當然台股真實市場交易時，開盤和收盤的交易量波動較大，還有尾盤集中競價時的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5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分鐘不會搓合成交，應調整交易期間個股的分鐘平均交易量。但由於我們的資料為日資料，因此在無法明確區分成交量的情況下，本實驗假設台股總交易量平均發生於總交易時段。</a:t>
                </a:r>
                <a:endParaRPr lang="en-US" altLang="zh-TW" dirty="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開頭</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實務市場的情形下，我們假設無買賣空的限制，但須負擔證券交易的稅賦，有流動性的限制所引發的滑價懲罰以及所有證券僅能以整數化的方式交易。</a:t>
                </a:r>
                <a:b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本研究自 </a:t>
                </a:r>
                <a:r>
                  <a:rPr lang="en-US" altLang="zh-TW" sz="1200" dirty="0" err="1">
                    <a:latin typeface="Times New Roman" panose="02020603050405020304" pitchFamily="18" charset="0"/>
                    <a:ea typeface="標楷體" panose="03000509000000000000" pitchFamily="65" charset="-120"/>
                    <a:cs typeface="Times New Roman" panose="02020603050405020304" pitchFamily="18" charset="0"/>
                  </a:rPr>
                  <a:t>Finmind</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資料庫抓取台股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2018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的成分股每日總交易量，透過以下公式計算各股每一年度之分鐘安全交易張數，作為觸發滑價判定的閾值。</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i="0" dirty="0">
                    <a:latin typeface="Cambria Math" panose="02040503050406030204" pitchFamily="18" charset="0"/>
                    <a:ea typeface="標楷體" panose="03000509000000000000" pitchFamily="65" charset="-120"/>
                    <a:cs typeface="Times New Roman" panose="02020603050405020304" pitchFamily="18" charset="0"/>
                  </a:rPr>
                  <a:t>"單日分鐘平均交易量</a:t>
                </a:r>
                <a:r>
                  <a:rPr lang="zh-TW" altLang="en-US" sz="1200" i="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當然台股真實市場交易時，開盤和收盤的交易量波動較大，還有尾盤集中競價時的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5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分鐘不會搓合成交，應調整交易期間個股的分鐘平均交易量。但由於我們的資料為日資料，因此在無法明確區分成交量的情況下，本實驗假設台股總交易量平均發生於每日的總交易時段。</a:t>
                </a:r>
                <a:endParaRPr lang="en-US" altLang="zh-TW" dirty="0"/>
              </a:p>
            </p:txBody>
          </p:sp>
        </mc:Fallback>
      </mc:AlternateContent>
      <p:sp>
        <p:nvSpPr>
          <p:cNvPr id="4" name="投影片編號版面配置區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extLst>
      <p:ext uri="{BB962C8B-B14F-4D97-AF65-F5344CB8AC3E}">
        <p14:creationId xmlns:p14="http://schemas.microsoft.com/office/powerpoint/2010/main" val="332370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24</a:t>
            </a:fld>
            <a:endParaRPr lang="zh-CN" altLang="en-US"/>
          </a:p>
        </p:txBody>
      </p:sp>
    </p:spTree>
    <p:extLst>
      <p:ext uri="{BB962C8B-B14F-4D97-AF65-F5344CB8AC3E}">
        <p14:creationId xmlns:p14="http://schemas.microsoft.com/office/powerpoint/2010/main" val="403977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a:t>
            </a:fld>
            <a:endParaRPr lang="zh-CN" altLang="en-US"/>
          </a:p>
        </p:txBody>
      </p:sp>
    </p:spTree>
    <p:extLst>
      <p:ext uri="{BB962C8B-B14F-4D97-AF65-F5344CB8AC3E}">
        <p14:creationId xmlns:p14="http://schemas.microsoft.com/office/powerpoint/2010/main" val="51898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25</a:t>
            </a:fld>
            <a:endParaRPr lang="zh-CN" altLang="en-US"/>
          </a:p>
        </p:txBody>
      </p:sp>
    </p:spTree>
    <p:extLst>
      <p:ext uri="{BB962C8B-B14F-4D97-AF65-F5344CB8AC3E}">
        <p14:creationId xmlns:p14="http://schemas.microsoft.com/office/powerpoint/2010/main" val="321128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決定方式以該配對的兩檔成分股，於</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估計期的最後一分鐘股價乘上其對應的分鐘安全交易張數後，去張數化乘上</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。再除上共整合係數的絕對值乘上當日總動用資金</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50,000,000</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。便可得到一個資金占比的數值。</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最後補</a:t>
            </a:r>
            <a:r>
              <a:rPr lang="en-US" altLang="zh-TW" dirty="0"/>
              <a:t>:</a:t>
            </a:r>
            <a:r>
              <a:rPr lang="zh-TW" altLang="en-US" dirty="0"/>
              <a:t> 衡量配對的兩檔成分股在多少資金下，都不會觸發滑價效果。</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26</a:t>
            </a:fld>
            <a:endParaRPr lang="zh-CN" altLang="en-US"/>
          </a:p>
        </p:txBody>
      </p:sp>
    </p:spTree>
    <p:extLst>
      <p:ext uri="{BB962C8B-B14F-4D97-AF65-F5344CB8AC3E}">
        <p14:creationId xmlns:p14="http://schemas.microsoft.com/office/powerpoint/2010/main" val="186602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加入權重限制後，我們會放寬當日所有配對權重和為</a:t>
            </a:r>
            <a:r>
              <a:rPr lang="en-US" altLang="zh-TW" dirty="0"/>
              <a:t>1</a:t>
            </a:r>
            <a:r>
              <a:rPr lang="zh-TW" altLang="en-US" dirty="0"/>
              <a:t>的目標。</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27</a:t>
            </a:fld>
            <a:endParaRPr lang="zh-CN" altLang="en-US"/>
          </a:p>
        </p:txBody>
      </p:sp>
    </p:spTree>
    <p:extLst>
      <p:ext uri="{BB962C8B-B14F-4D97-AF65-F5344CB8AC3E}">
        <p14:creationId xmlns:p14="http://schemas.microsoft.com/office/powerpoint/2010/main" val="3643359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29</a:t>
            </a:fld>
            <a:endParaRPr lang="zh-CN" altLang="en-US"/>
          </a:p>
        </p:txBody>
      </p:sp>
    </p:spTree>
    <p:extLst>
      <p:ext uri="{BB962C8B-B14F-4D97-AF65-F5344CB8AC3E}">
        <p14:creationId xmlns:p14="http://schemas.microsoft.com/office/powerpoint/2010/main" val="123706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r_bar</a:t>
            </a:r>
            <a:r>
              <a:rPr lang="zh-TW" altLang="en-US" dirty="0"/>
              <a:t>指的是當年度經過資金加權後的每日報酬率。</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t>Sigma_r</a:t>
            </a:r>
            <a:r>
              <a:rPr lang="zh-TW" altLang="en-US" dirty="0"/>
              <a:t>衡量當年度經資金加權後的每日報酬率離散程度。</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30</a:t>
            </a:fld>
            <a:endParaRPr lang="zh-CN" altLang="en-US"/>
          </a:p>
        </p:txBody>
      </p:sp>
    </p:spTree>
    <p:extLst>
      <p:ext uri="{BB962C8B-B14F-4D97-AF65-F5344CB8AC3E}">
        <p14:creationId xmlns:p14="http://schemas.microsoft.com/office/powerpoint/2010/main" val="2367943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14:m>
                  <m:oMath xmlns:m="http://schemas.openxmlformats.org/officeDocument/2006/math">
                    <m:acc>
                      <m:accPr>
                        <m:chr m:val="̅"/>
                        <m:ctrlPr>
                          <a:rPr lang="en-US" altLang="zh-TW" sz="1200" b="0" i="1" dirty="0" smtClean="0">
                            <a:latin typeface="Cambria Math" panose="02040503050406030204" pitchFamily="18" charset="0"/>
                          </a:rPr>
                        </m:ctrlPr>
                      </m:accPr>
                      <m:e>
                        <m:r>
                          <a:rPr lang="en-US" altLang="zh-TW" sz="1200" b="0" i="1" dirty="0" smtClean="0">
                            <a:latin typeface="Cambria Math" panose="02040503050406030204" pitchFamily="18" charset="0"/>
                          </a:rPr>
                          <m:t>𝑟</m:t>
                        </m:r>
                      </m:e>
                    </m:acc>
                  </m:oMath>
                </a14:m>
                <a:r>
                  <a:rPr lang="zh-TW" altLang="en-US" dirty="0"/>
                  <a:t>的計算方式同</a:t>
                </a:r>
                <a:r>
                  <a:rPr lang="en-US" altLang="zh-TW" dirty="0"/>
                  <a:t>Sharpe ratio</a:t>
                </a:r>
                <a:r>
                  <a:rPr lang="zh-TW" altLang="en-US" dirty="0"/>
                  <a:t>，就不再贅述。</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t>sigma_r_d</a:t>
                </a:r>
                <a:r>
                  <a:rPr lang="zh-TW" altLang="en-US" dirty="0"/>
                  <a:t>衡量當年度資金加權後，每日負報酬率的離散程度。</a:t>
                </a:r>
                <a:endParaRPr lang="en-US" altLang="zh-TW" dirty="0"/>
              </a:p>
              <a:p>
                <a:endParaRPr lang="zh-TW" altLang="en-US" dirty="0"/>
              </a:p>
            </p:txBody>
          </p:sp>
        </mc:Choice>
        <mc:Fallback xmlns="">
          <p:sp>
            <p:nvSpPr>
              <p:cNvPr id="3" name="備忘稿版面配置區 2"/>
              <p:cNvSpPr>
                <a:spLocks noGrp="1"/>
              </p:cNvSpPr>
              <p:nvPr>
                <p:ph type="body" idx="1"/>
              </p:nvPr>
            </p:nvSpPr>
            <p:spPr/>
            <p:txBody>
              <a:bodyPr/>
              <a:lstStyle/>
              <a:p>
                <a:r>
                  <a:rPr lang="en-US" altLang="zh-TW" sz="1200" b="0" i="0" dirty="0">
                    <a:latin typeface="Cambria Math" panose="02040503050406030204" pitchFamily="18" charset="0"/>
                  </a:rPr>
                  <a:t>𝑟 ̅</a:t>
                </a:r>
                <a:r>
                  <a:rPr lang="zh-TW" altLang="en-US" dirty="0"/>
                  <a:t>的計算方視同</a:t>
                </a:r>
                <a:r>
                  <a:rPr lang="en-US" altLang="zh-TW" dirty="0"/>
                  <a:t>Sharpe ratio</a:t>
                </a:r>
                <a:r>
                  <a:rPr lang="zh-TW" altLang="en-US" dirty="0"/>
                  <a:t>，因此不再多做贅述。</a:t>
                </a:r>
              </a:p>
            </p:txBody>
          </p:sp>
        </mc:Fallback>
      </mc:AlternateContent>
      <p:sp>
        <p:nvSpPr>
          <p:cNvPr id="4" name="投影片編號版面配置區 3"/>
          <p:cNvSpPr>
            <a:spLocks noGrp="1"/>
          </p:cNvSpPr>
          <p:nvPr>
            <p:ph type="sldNum" sz="quarter" idx="5"/>
          </p:nvPr>
        </p:nvSpPr>
        <p:spPr/>
        <p:txBody>
          <a:bodyPr/>
          <a:lstStyle/>
          <a:p>
            <a:fld id="{DA8C8EFA-96ED-4A18-B46D-8BDC030E3AF6}" type="slidenum">
              <a:rPr lang="zh-CN" altLang="en-US" smtClean="0"/>
              <a:t>31</a:t>
            </a:fld>
            <a:endParaRPr lang="zh-CN" altLang="en-US"/>
          </a:p>
        </p:txBody>
      </p:sp>
    </p:spTree>
    <p:extLst>
      <p:ext uri="{BB962C8B-B14F-4D97-AF65-F5344CB8AC3E}">
        <p14:creationId xmlns:p14="http://schemas.microsoft.com/office/powerpoint/2010/main" val="191553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rp_bar</a:t>
            </a:r>
            <a:r>
              <a:rPr lang="zh-TW" altLang="en-US" dirty="0"/>
              <a:t>指的是每個配對報酬率取簡單平均</a:t>
            </a:r>
            <a:endParaRPr lang="en-US" altLang="zh-TW" dirty="0"/>
          </a:p>
          <a:p>
            <a:r>
              <a:rPr lang="en-US" altLang="zh-TW" dirty="0" err="1"/>
              <a:t>Sigma_r</a:t>
            </a:r>
            <a:r>
              <a:rPr lang="zh-TW" altLang="en-US" dirty="0"/>
              <a:t>衡量每個配對報酬率的離散程度</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32</a:t>
            </a:fld>
            <a:endParaRPr lang="zh-CN" altLang="en-US"/>
          </a:p>
        </p:txBody>
      </p:sp>
    </p:spTree>
    <p:extLst>
      <p:ext uri="{BB962C8B-B14F-4D97-AF65-F5344CB8AC3E}">
        <p14:creationId xmlns:p14="http://schemas.microsoft.com/office/powerpoint/2010/main" val="2753128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14:m>
                  <m:oMath xmlns:m="http://schemas.openxmlformats.org/officeDocument/2006/math">
                    <m:sSub>
                      <m:sSubPr>
                        <m:ctrlPr>
                          <a:rPr lang="en-US" altLang="zh-TW" sz="1200" b="0" i="1" dirty="0" smtClean="0">
                            <a:latin typeface="Cambria Math" panose="02040503050406030204" pitchFamily="18" charset="0"/>
                          </a:rPr>
                        </m:ctrlPr>
                      </m:sSubPr>
                      <m:e>
                        <m:acc>
                          <m:accPr>
                            <m:chr m:val="̅"/>
                            <m:ctrlPr>
                              <a:rPr lang="en-US" altLang="zh-TW" sz="1200" b="0" i="1" dirty="0" smtClean="0">
                                <a:latin typeface="Cambria Math" panose="02040503050406030204" pitchFamily="18" charset="0"/>
                                <a:cs typeface="Times New Roman" panose="02020603050405020304" pitchFamily="18" charset="0"/>
                              </a:rPr>
                            </m:ctrlPr>
                          </m:accPr>
                          <m:e>
                            <m:r>
                              <a:rPr lang="en-US" altLang="zh-TW" sz="1200" b="0" i="1" dirty="0" smtClean="0">
                                <a:latin typeface="Cambria Math" panose="02040503050406030204" pitchFamily="18" charset="0"/>
                                <a:cs typeface="Times New Roman" panose="02020603050405020304" pitchFamily="18" charset="0"/>
                              </a:rPr>
                              <m:t>𝑟</m:t>
                            </m:r>
                          </m:e>
                        </m:acc>
                      </m:e>
                      <m:sub>
                        <m:r>
                          <a:rPr lang="en-US" altLang="zh-TW" sz="1200" b="0" i="1" dirty="0" smtClean="0">
                            <a:latin typeface="Cambria Math" panose="02040503050406030204" pitchFamily="18" charset="0"/>
                          </a:rPr>
                          <m:t>𝑝</m:t>
                        </m:r>
                      </m:sub>
                    </m:sSub>
                  </m:oMath>
                </a14:m>
                <a:r>
                  <a:rPr lang="zh-TW" altLang="en-US" dirty="0"/>
                  <a:t>的計算方式同</a:t>
                </a:r>
                <a:r>
                  <a:rPr lang="en-US" altLang="zh-TW" dirty="0"/>
                  <a:t>pair based </a:t>
                </a:r>
                <a:r>
                  <a:rPr lang="en-US" altLang="zh-TW" dirty="0" err="1"/>
                  <a:t>sharpe</a:t>
                </a:r>
                <a:r>
                  <a:rPr lang="en-US" altLang="zh-TW" dirty="0"/>
                  <a:t> ratio</a:t>
                </a:r>
                <a:r>
                  <a:rPr lang="zh-TW" altLang="en-US" dirty="0"/>
                  <a:t>，因此不再贅述。</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t>Sigma_p_d</a:t>
                </a:r>
                <a:r>
                  <a:rPr lang="zh-TW" altLang="en-US" dirty="0"/>
                  <a:t>衡量每個負配對報酬率的離散程度</a:t>
                </a:r>
              </a:p>
            </p:txBody>
          </p:sp>
        </mc:Choice>
        <mc:Fallback xmlns="">
          <p:sp>
            <p:nvSpPr>
              <p:cNvPr id="3" name="備忘稿版面配置區 2"/>
              <p:cNvSpPr>
                <a:spLocks noGrp="1"/>
              </p:cNvSpPr>
              <p:nvPr>
                <p:ph type="body" idx="1"/>
              </p:nvPr>
            </p:nvSpPr>
            <p:spPr/>
            <p:txBody>
              <a:bodyPr/>
              <a:lstStyle/>
              <a:p>
                <a:r>
                  <a:rPr lang="en-US" altLang="zh-TW" sz="1200" b="0" i="0" dirty="0">
                    <a:latin typeface="Cambria Math" panose="02040503050406030204" pitchFamily="18" charset="0"/>
                    <a:cs typeface="Times New Roman" panose="02020603050405020304" pitchFamily="18" charset="0"/>
                  </a:rPr>
                  <a:t>𝑟 ̅_</a:t>
                </a:r>
                <a:r>
                  <a:rPr lang="en-US" altLang="zh-TW" sz="1200" b="0" i="0" dirty="0">
                    <a:latin typeface="Cambria Math" panose="02040503050406030204" pitchFamily="18" charset="0"/>
                  </a:rPr>
                  <a:t>𝑝</a:t>
                </a:r>
                <a:r>
                  <a:rPr lang="zh-TW" altLang="en-US" dirty="0"/>
                  <a:t>的計算方視同</a:t>
                </a:r>
                <a:r>
                  <a:rPr lang="en-US" altLang="zh-TW" dirty="0"/>
                  <a:t>pair based </a:t>
                </a:r>
                <a:r>
                  <a:rPr lang="en-US" altLang="zh-TW" dirty="0" err="1"/>
                  <a:t>sharpe</a:t>
                </a:r>
                <a:r>
                  <a:rPr lang="en-US" altLang="zh-TW" dirty="0"/>
                  <a:t> ratio</a:t>
                </a:r>
                <a:r>
                  <a:rPr lang="zh-TW" altLang="en-US" dirty="0"/>
                  <a:t>，因此不再多做贅述。</a:t>
                </a:r>
              </a:p>
            </p:txBody>
          </p:sp>
        </mc:Fallback>
      </mc:AlternateContent>
      <p:sp>
        <p:nvSpPr>
          <p:cNvPr id="4" name="投影片編號版面配置區 3"/>
          <p:cNvSpPr>
            <a:spLocks noGrp="1"/>
          </p:cNvSpPr>
          <p:nvPr>
            <p:ph type="sldNum" sz="quarter" idx="5"/>
          </p:nvPr>
        </p:nvSpPr>
        <p:spPr/>
        <p:txBody>
          <a:bodyPr/>
          <a:lstStyle/>
          <a:p>
            <a:fld id="{DA8C8EFA-96ED-4A18-B46D-8BDC030E3AF6}" type="slidenum">
              <a:rPr lang="zh-CN" altLang="en-US" smtClean="0"/>
              <a:t>33</a:t>
            </a:fld>
            <a:endParaRPr lang="zh-CN" altLang="en-US"/>
          </a:p>
        </p:txBody>
      </p:sp>
    </p:spTree>
    <p:extLst>
      <p:ext uri="{BB962C8B-B14F-4D97-AF65-F5344CB8AC3E}">
        <p14:creationId xmlns:p14="http://schemas.microsoft.com/office/powerpoint/2010/main" val="1607705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結束後說</a:t>
            </a:r>
            <a:r>
              <a:rPr lang="en-US" altLang="zh-TW" dirty="0"/>
              <a:t>:</a:t>
            </a:r>
            <a:r>
              <a:rPr lang="zh-TW" altLang="en-US" dirty="0"/>
              <a:t> 接下來會報告各年度回測的績效</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34</a:t>
            </a:fld>
            <a:endParaRPr lang="zh-CN" altLang="en-US"/>
          </a:p>
        </p:txBody>
      </p:sp>
    </p:spTree>
    <p:extLst>
      <p:ext uri="{BB962C8B-B14F-4D97-AF65-F5344CB8AC3E}">
        <p14:creationId xmlns:p14="http://schemas.microsoft.com/office/powerpoint/2010/main" val="3691330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1.HRP</a:t>
            </a:r>
            <a:r>
              <a:rPr lang="zh-TW" altLang="en-US" dirty="0"/>
              <a:t>的</a:t>
            </a:r>
            <a:r>
              <a:rPr lang="en-US" altLang="zh-TW" dirty="0"/>
              <a:t>WM</a:t>
            </a:r>
            <a:r>
              <a:rPr lang="zh-TW" altLang="en-US" dirty="0"/>
              <a:t>分配法有最佳的表現。</a:t>
            </a:r>
            <a:endParaRPr lang="en-US" altLang="zh-TW" dirty="0"/>
          </a:p>
          <a:p>
            <a:r>
              <a:rPr lang="en-US" altLang="zh-TW" dirty="0"/>
              <a:t>2.</a:t>
            </a:r>
            <a:r>
              <a:rPr lang="zh-TW" altLang="en-US" dirty="0"/>
              <a:t>在風險調整後報酬率，</a:t>
            </a:r>
            <a:r>
              <a:rPr lang="en-US" altLang="zh-TW" dirty="0"/>
              <a:t> HRP </a:t>
            </a:r>
            <a:r>
              <a:rPr lang="zh-TW" altLang="en-US" dirty="0"/>
              <a:t>的 </a:t>
            </a:r>
            <a:r>
              <a:rPr lang="en-US" altLang="zh-TW" dirty="0"/>
              <a:t>CL</a:t>
            </a:r>
            <a:r>
              <a:rPr lang="zh-TW" altLang="en-US" dirty="0"/>
              <a:t>、和 </a:t>
            </a:r>
            <a:r>
              <a:rPr lang="en-US" altLang="zh-TW" dirty="0"/>
              <a:t>WM</a:t>
            </a:r>
            <a:r>
              <a:rPr lang="zh-TW" altLang="en-US" dirty="0"/>
              <a:t>的</a:t>
            </a:r>
            <a:r>
              <a:rPr lang="en-US" altLang="zh-TW" dirty="0"/>
              <a:t> </a:t>
            </a:r>
            <a:r>
              <a:rPr lang="zh-TW" altLang="en-US" dirty="0"/>
              <a:t>方法，也都超越 </a:t>
            </a:r>
            <a:r>
              <a:rPr lang="en-US" altLang="zh-TW" dirty="0"/>
              <a:t>MPT </a:t>
            </a:r>
            <a:r>
              <a:rPr lang="zh-TW" altLang="en-US" dirty="0"/>
              <a:t>模型的績效。</a:t>
            </a:r>
            <a:br>
              <a:rPr lang="en-US" altLang="zh-TW" dirty="0"/>
            </a:br>
            <a:r>
              <a:rPr lang="en-US" altLang="zh-TW" dirty="0"/>
              <a:t>3. </a:t>
            </a:r>
            <a:r>
              <a:rPr lang="zh-TW" altLang="en-US" dirty="0"/>
              <a:t>我們發現</a:t>
            </a:r>
            <a:r>
              <a:rPr lang="en-US" altLang="zh-TW" dirty="0"/>
              <a:t>HRP </a:t>
            </a:r>
            <a:r>
              <a:rPr lang="zh-TW" altLang="en-US" dirty="0"/>
              <a:t>的 </a:t>
            </a:r>
            <a:r>
              <a:rPr lang="en-US" altLang="zh-TW" dirty="0"/>
              <a:t>SL </a:t>
            </a:r>
            <a:r>
              <a:rPr lang="zh-TW" altLang="en-US" dirty="0"/>
              <a:t>分類法在資產群合併的過程中，可能導致不相關的資產被分到同一群，產生權重分配不當的情況。儘管 </a:t>
            </a:r>
            <a:r>
              <a:rPr lang="en-US" altLang="zh-TW" dirty="0"/>
              <a:t>HRP </a:t>
            </a:r>
            <a:r>
              <a:rPr lang="zh-TW" altLang="en-US" dirty="0"/>
              <a:t>的 </a:t>
            </a:r>
            <a:r>
              <a:rPr lang="en-US" altLang="zh-TW" dirty="0"/>
              <a:t>AL </a:t>
            </a:r>
            <a:r>
              <a:rPr lang="zh-TW" altLang="en-US" dirty="0"/>
              <a:t>方法在理論模型的風險調整後報酬率指標有不錯的表現，但因為它是 </a:t>
            </a:r>
            <a:r>
              <a:rPr lang="en-US" altLang="zh-TW" dirty="0"/>
              <a:t>SL </a:t>
            </a:r>
            <a:r>
              <a:rPr lang="zh-TW" altLang="en-US" dirty="0"/>
              <a:t>和 </a:t>
            </a:r>
            <a:r>
              <a:rPr lang="en-US" altLang="zh-TW" dirty="0"/>
              <a:t>CL </a:t>
            </a:r>
            <a:r>
              <a:rPr lang="zh-TW" altLang="en-US" dirty="0"/>
              <a:t>法的折衷方案，這表示它可能受到極端情況的影響，存在潛在的分群不當風險。</a:t>
            </a:r>
            <a:endParaRPr lang="en-US" altLang="zh-TW" dirty="0"/>
          </a:p>
          <a:p>
            <a:r>
              <a:rPr lang="en-US" altLang="zh-TW" dirty="0"/>
              <a:t>4. </a:t>
            </a:r>
            <a:r>
              <a:rPr lang="zh-TW" altLang="en-US" dirty="0"/>
              <a:t>在 </a:t>
            </a:r>
            <a:r>
              <a:rPr lang="en-US" altLang="zh-TW" dirty="0"/>
              <a:t>MPT </a:t>
            </a:r>
            <a:r>
              <a:rPr lang="zh-TW" altLang="en-US" dirty="0"/>
              <a:t>模型同樣會出現權重分配不當的情況，因為模型會傾向於分配較大的權重給風險較低的配對。若我們再加入目標報酬率的限制式後，單一配對的最大權重值將與目標報酬呈現正相關。這也隱含在實務市場中，滑價懲罰也隨之上升。</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36</a:t>
            </a:fld>
            <a:endParaRPr lang="zh-CN" altLang="en-US"/>
          </a:p>
        </p:txBody>
      </p:sp>
    </p:spTree>
    <p:extLst>
      <p:ext uri="{BB962C8B-B14F-4D97-AF65-F5344CB8AC3E}">
        <p14:creationId xmlns:p14="http://schemas.microsoft.com/office/powerpoint/2010/main" val="84650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最後補上</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無需預測市場整體走向</a:t>
            </a:r>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1795544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以 </a:t>
            </a:r>
            <a:r>
              <a:rPr lang="en-US" altLang="zh-TW" dirty="0"/>
              <a:t>2015 </a:t>
            </a:r>
            <a:r>
              <a:rPr lang="zh-TW" altLang="en-US" dirty="0"/>
              <a:t>年 </a:t>
            </a:r>
            <a:r>
              <a:rPr lang="en-US" altLang="zh-TW" dirty="0"/>
              <a:t>8 </a:t>
            </a:r>
            <a:r>
              <a:rPr lang="zh-TW" altLang="en-US" dirty="0"/>
              <a:t>月 </a:t>
            </a:r>
            <a:r>
              <a:rPr lang="en-US" altLang="zh-TW" dirty="0"/>
              <a:t>13 </a:t>
            </a:r>
            <a:r>
              <a:rPr lang="zh-TW" altLang="en-US" dirty="0"/>
              <a:t>日為例，</a:t>
            </a:r>
            <a:r>
              <a:rPr lang="en-US" altLang="zh-TW" dirty="0"/>
              <a:t>HRP </a:t>
            </a:r>
            <a:r>
              <a:rPr lang="zh-TW" altLang="en-US" dirty="0"/>
              <a:t>的 </a:t>
            </a:r>
            <a:r>
              <a:rPr lang="en-US" altLang="zh-TW" dirty="0"/>
              <a:t>SL </a:t>
            </a:r>
            <a:r>
              <a:rPr lang="zh-TW" altLang="en-US" dirty="0"/>
              <a:t>分類法以及</a:t>
            </a:r>
            <a:r>
              <a:rPr lang="en-US" altLang="zh-TW" dirty="0"/>
              <a:t>MPT</a:t>
            </a:r>
            <a:r>
              <a:rPr lang="zh-TW" altLang="en-US" dirty="0"/>
              <a:t>設定報酬率為第 </a:t>
            </a:r>
            <a:r>
              <a:rPr lang="en-US" altLang="zh-TW" dirty="0"/>
              <a:t>85 </a:t>
            </a:r>
            <a:r>
              <a:rPr lang="zh-TW" altLang="en-US" dirty="0"/>
              <a:t>百分位數的模型，都產生了大於等於每日總動用資金一成的權重。</a:t>
            </a:r>
            <a:r>
              <a:rPr lang="en-US" altLang="zh-TW" dirty="0"/>
              <a:t>HRP </a:t>
            </a:r>
            <a:r>
              <a:rPr lang="zh-TW" altLang="en-US" dirty="0"/>
              <a:t>的 </a:t>
            </a:r>
            <a:r>
              <a:rPr lang="en-US" altLang="zh-TW" dirty="0"/>
              <a:t>AL </a:t>
            </a:r>
            <a:r>
              <a:rPr lang="zh-TW" altLang="en-US" dirty="0"/>
              <a:t>分類法以及</a:t>
            </a:r>
            <a:r>
              <a:rPr lang="en-US" altLang="zh-TW" dirty="0"/>
              <a:t>MPT</a:t>
            </a:r>
            <a:r>
              <a:rPr lang="zh-TW" altLang="en-US" dirty="0"/>
              <a:t>的最小化變異數與設定報酬率為第 </a:t>
            </a:r>
            <a:r>
              <a:rPr lang="en-US" altLang="zh-TW" dirty="0"/>
              <a:t>75 </a:t>
            </a:r>
            <a:r>
              <a:rPr lang="zh-TW" altLang="en-US" dirty="0"/>
              <a:t>百分位數的模型，皆產生了大於等於每日總動用資金 </a:t>
            </a:r>
            <a:r>
              <a:rPr lang="en-US" altLang="zh-TW" dirty="0"/>
              <a:t>5% </a:t>
            </a:r>
            <a:r>
              <a:rPr lang="zh-TW" altLang="en-US" dirty="0"/>
              <a:t>的權重。此外，我們也發現 </a:t>
            </a:r>
            <a:r>
              <a:rPr lang="en-US" altLang="zh-TW" dirty="0"/>
              <a:t>MPT </a:t>
            </a:r>
            <a:r>
              <a:rPr lang="zh-TW" altLang="en-US" dirty="0"/>
              <a:t>模型產生了比 </a:t>
            </a:r>
            <a:r>
              <a:rPr lang="en-US" altLang="zh-TW" dirty="0"/>
              <a:t>HRP </a:t>
            </a:r>
            <a:r>
              <a:rPr lang="zh-TW" altLang="en-US" dirty="0"/>
              <a:t>配置法更多較大的權重值。這表示若直接將 </a:t>
            </a:r>
            <a:r>
              <a:rPr lang="en-US" altLang="zh-TW" dirty="0"/>
              <a:t>MPT </a:t>
            </a:r>
            <a:r>
              <a:rPr lang="zh-TW" altLang="en-US" dirty="0"/>
              <a:t>模型配置的權重應用於實際市場，流動性風險勢必較高。</a:t>
            </a:r>
            <a:endParaRPr lang="en-US" altLang="zh-TW" dirty="0"/>
          </a:p>
          <a:p>
            <a:r>
              <a:rPr lang="en-US" altLang="zh-TW" dirty="0"/>
              <a:t>2. </a:t>
            </a:r>
            <a:r>
              <a:rPr lang="zh-TW" altLang="en-US" dirty="0"/>
              <a:t>進入摘要統計表後 </a:t>
            </a:r>
            <a:r>
              <a:rPr lang="en-US" altLang="zh-TW" dirty="0"/>
              <a:t>:  </a:t>
            </a:r>
            <a:r>
              <a:rPr lang="zh-TW" altLang="en-US" dirty="0"/>
              <a:t>先講</a:t>
            </a:r>
            <a:r>
              <a:rPr lang="en-US" altLang="zh-TW" dirty="0"/>
              <a:t>HRP</a:t>
            </a:r>
            <a:r>
              <a:rPr lang="zh-TW" altLang="en-US" dirty="0"/>
              <a:t> </a:t>
            </a:r>
            <a:r>
              <a:rPr lang="en-US" altLang="zh-TW" dirty="0"/>
              <a:t>SL</a:t>
            </a:r>
            <a:r>
              <a:rPr lang="zh-TW" altLang="en-US" dirty="0"/>
              <a:t>法，再講</a:t>
            </a:r>
            <a:r>
              <a:rPr lang="en-US" altLang="zh-TW" dirty="0"/>
              <a:t>MPT</a:t>
            </a:r>
            <a:r>
              <a:rPr lang="zh-TW" altLang="en-US" dirty="0"/>
              <a:t>的</a:t>
            </a:r>
            <a:r>
              <a:rPr lang="en-US" altLang="zh-TW" dirty="0"/>
              <a:t>85</a:t>
            </a:r>
            <a:r>
              <a:rPr lang="zh-TW" altLang="en-US" dirty="0"/>
              <a:t>分位數。</a:t>
            </a:r>
            <a:r>
              <a:rPr lang="en-US" altLang="zh-TW" dirty="0"/>
              <a:t>MPT</a:t>
            </a:r>
            <a:r>
              <a:rPr lang="zh-TW" altLang="en-US" dirty="0"/>
              <a:t>模型的標準差和最大值比</a:t>
            </a:r>
            <a:r>
              <a:rPr lang="en-US" altLang="zh-TW" dirty="0"/>
              <a:t>HRP</a:t>
            </a:r>
            <a:r>
              <a:rPr lang="zh-TW" altLang="en-US" dirty="0"/>
              <a:t>的其餘</a:t>
            </a:r>
            <a:r>
              <a:rPr lang="en-US" altLang="zh-TW" dirty="0"/>
              <a:t>3</a:t>
            </a:r>
            <a:r>
              <a:rPr lang="zh-TW" altLang="en-US" dirty="0"/>
              <a:t>個方法皆大。</a:t>
            </a:r>
          </a:p>
          <a:p>
            <a:pPr marL="0" indent="0">
              <a:buNone/>
            </a:pPr>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37</a:t>
            </a:fld>
            <a:endParaRPr lang="zh-CN" altLang="en-US"/>
          </a:p>
        </p:txBody>
      </p:sp>
    </p:spTree>
    <p:extLst>
      <p:ext uri="{BB962C8B-B14F-4D97-AF65-F5344CB8AC3E}">
        <p14:creationId xmlns:p14="http://schemas.microsoft.com/office/powerpoint/2010/main" val="3624673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先講</a:t>
            </a:r>
            <a:r>
              <a:rPr lang="en-US" altLang="zh-TW" dirty="0"/>
              <a:t>HRP</a:t>
            </a:r>
            <a:r>
              <a:rPr lang="zh-TW" altLang="en-US" dirty="0"/>
              <a:t> </a:t>
            </a:r>
            <a:r>
              <a:rPr lang="en-US" altLang="zh-TW" dirty="0"/>
              <a:t>SL</a:t>
            </a:r>
            <a:r>
              <a:rPr lang="zh-TW" altLang="en-US" dirty="0"/>
              <a:t>法，再講</a:t>
            </a:r>
            <a:r>
              <a:rPr lang="en-US" altLang="zh-TW" dirty="0"/>
              <a:t>MPT</a:t>
            </a:r>
            <a:r>
              <a:rPr lang="zh-TW" altLang="en-US" dirty="0"/>
              <a:t>的</a:t>
            </a:r>
            <a:r>
              <a:rPr lang="en-US" altLang="zh-TW" dirty="0"/>
              <a:t>85</a:t>
            </a:r>
            <a:r>
              <a:rPr lang="zh-TW" altLang="en-US" dirty="0"/>
              <a:t>分位數。</a:t>
            </a:r>
            <a:endParaRPr lang="en-US" altLang="zh-TW" dirty="0"/>
          </a:p>
          <a:p>
            <a:r>
              <a:rPr lang="en-US" altLang="zh-TW" dirty="0"/>
              <a:t>MPT</a:t>
            </a:r>
            <a:r>
              <a:rPr lang="zh-TW" altLang="en-US" dirty="0"/>
              <a:t>法的標準差和最大值比</a:t>
            </a:r>
            <a:r>
              <a:rPr lang="en-US" altLang="zh-TW" dirty="0"/>
              <a:t>HRP</a:t>
            </a:r>
            <a:r>
              <a:rPr lang="zh-TW" altLang="en-US" dirty="0"/>
              <a:t>的其餘</a:t>
            </a:r>
            <a:r>
              <a:rPr lang="en-US" altLang="zh-TW" dirty="0"/>
              <a:t>3</a:t>
            </a:r>
            <a:r>
              <a:rPr lang="zh-TW" altLang="en-US" dirty="0"/>
              <a:t>個方法皆大。</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38</a:t>
            </a:fld>
            <a:endParaRPr lang="zh-CN" altLang="en-US"/>
          </a:p>
        </p:txBody>
      </p:sp>
    </p:spTree>
    <p:extLst>
      <p:ext uri="{BB962C8B-B14F-4D97-AF65-F5344CB8AC3E}">
        <p14:creationId xmlns:p14="http://schemas.microsoft.com/office/powerpoint/2010/main" val="3700617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我們也觀察到 </a:t>
            </a:r>
            <a:r>
              <a:rPr lang="en-US" altLang="zh-TW" dirty="0"/>
              <a:t>MPT </a:t>
            </a:r>
            <a:r>
              <a:rPr lang="zh-TW" altLang="en-US" dirty="0"/>
              <a:t>模型下的 </a:t>
            </a:r>
            <a:r>
              <a:rPr lang="en-US" altLang="zh-TW" dirty="0"/>
              <a:t>Sharpe ratio </a:t>
            </a:r>
            <a:r>
              <a:rPr lang="zh-TW" altLang="en-US" dirty="0"/>
              <a:t>從最小化變異數至 </a:t>
            </a:r>
            <a:r>
              <a:rPr lang="en-US" altLang="zh-TW" dirty="0"/>
              <a:t>65 </a:t>
            </a:r>
            <a:r>
              <a:rPr lang="zh-TW" altLang="en-US" dirty="0"/>
              <a:t>百分位數的區間段遞增，並於後續遞減，呈現效率前緣上 </a:t>
            </a:r>
            <a:r>
              <a:rPr lang="en-US" altLang="zh-TW" dirty="0"/>
              <a:t>Sharpe ratio </a:t>
            </a:r>
            <a:r>
              <a:rPr lang="zh-TW" altLang="en-US" dirty="0"/>
              <a:t>的典型變動模式。</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39</a:t>
            </a:fld>
            <a:endParaRPr lang="zh-CN" altLang="en-US"/>
          </a:p>
        </p:txBody>
      </p:sp>
    </p:spTree>
    <p:extLst>
      <p:ext uri="{BB962C8B-B14F-4D97-AF65-F5344CB8AC3E}">
        <p14:creationId xmlns:p14="http://schemas.microsoft.com/office/powerpoint/2010/main" val="2869372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接下來我們從理論市場轉移至實務市場，檢視各交易策略下的回測績效。表中數據反映先前我們討論到因資金分配不均所造成的滑價懲罰效應。</a:t>
            </a:r>
            <a:endParaRPr lang="en-US" altLang="zh-TW" dirty="0"/>
          </a:p>
          <a:p>
            <a:r>
              <a:rPr lang="en-US" altLang="zh-TW" dirty="0"/>
              <a:t>2.MPT </a:t>
            </a:r>
            <a:r>
              <a:rPr lang="zh-TW" altLang="en-US" dirty="0"/>
              <a:t>模型在追求更高目標報酬率的同時，也加劇了資金權重分配不均的問題。若配對被分到的資金過少，在必須以整數張交易的情況下，則無法開倉。同時部分成分股因被分配到過多資金，導致滑價懲罰顯著增加並嚴重侵蝕獲利，將盈利轉為虧損。</a:t>
            </a:r>
            <a:endParaRPr lang="en-US" altLang="zh-TW" dirty="0"/>
          </a:p>
          <a:p>
            <a:r>
              <a:rPr lang="en-US" altLang="zh-TW" dirty="0"/>
              <a:t>3.</a:t>
            </a:r>
            <a:r>
              <a:rPr lang="zh-TW" altLang="en-US" dirty="0"/>
              <a:t>然而在</a:t>
            </a:r>
            <a:r>
              <a:rPr lang="en-US" altLang="zh-TW" dirty="0"/>
              <a:t>HRP</a:t>
            </a:r>
            <a:r>
              <a:rPr lang="zh-TW" altLang="en-US" dirty="0"/>
              <a:t>法中，嚴峻的滑價懲罰僅出現在 </a:t>
            </a:r>
            <a:r>
              <a:rPr lang="en-US" altLang="zh-TW" dirty="0"/>
              <a:t>SL </a:t>
            </a:r>
            <a:r>
              <a:rPr lang="zh-TW" altLang="en-US" dirty="0"/>
              <a:t>分配法和兩個升降單位下的</a:t>
            </a:r>
            <a:r>
              <a:rPr lang="en-US" altLang="zh-TW" dirty="0"/>
              <a:t>AL</a:t>
            </a:r>
            <a:r>
              <a:rPr lang="zh-TW" altLang="en-US" dirty="0"/>
              <a:t>分配法。</a:t>
            </a:r>
            <a:endParaRPr lang="en-US" altLang="zh-TW" dirty="0"/>
          </a:p>
          <a:p>
            <a:r>
              <a:rPr lang="en-US" altLang="zh-TW" dirty="0"/>
              <a:t>4.</a:t>
            </a:r>
            <a:r>
              <a:rPr lang="zh-TW" altLang="en-US" dirty="0"/>
              <a:t>值得注意的是大部分模型勝率皆大於等於 </a:t>
            </a:r>
            <a:r>
              <a:rPr lang="en-US" altLang="zh-TW" dirty="0"/>
              <a:t>8 </a:t>
            </a:r>
            <a:r>
              <a:rPr lang="zh-TW" altLang="en-US" dirty="0"/>
              <a:t>成，這表示少部分的配對因被賦予較高的權重所產生的滑價虧損甚鉅。</a:t>
            </a:r>
            <a:endParaRPr lang="en-US" altLang="zh-TW" dirty="0"/>
          </a:p>
          <a:p>
            <a:r>
              <a:rPr lang="en-US" altLang="zh-TW" dirty="0"/>
              <a:t>5. HRP </a:t>
            </a:r>
            <a:r>
              <a:rPr lang="zh-TW" altLang="en-US" dirty="0"/>
              <a:t>的</a:t>
            </a:r>
            <a:r>
              <a:rPr lang="en-US" altLang="zh-TW" dirty="0"/>
              <a:t>WM </a:t>
            </a:r>
            <a:r>
              <a:rPr lang="zh-TW" altLang="en-US" dirty="0"/>
              <a:t>分配方法有最好的獲利性，</a:t>
            </a:r>
            <a:r>
              <a:rPr lang="en-US" altLang="zh-TW" dirty="0"/>
              <a:t>CL</a:t>
            </a:r>
            <a:r>
              <a:rPr lang="zh-TW" altLang="en-US" dirty="0"/>
              <a:t>法位居第二。</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40</a:t>
            </a:fld>
            <a:endParaRPr lang="zh-CN" altLang="en-US"/>
          </a:p>
        </p:txBody>
      </p:sp>
    </p:spTree>
    <p:extLst>
      <p:ext uri="{BB962C8B-B14F-4D97-AF65-F5344CB8AC3E}">
        <p14:creationId xmlns:p14="http://schemas.microsoft.com/office/powerpoint/2010/main" val="2308602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dirty="0"/>
              <a:t>HRP </a:t>
            </a:r>
            <a:r>
              <a:rPr lang="zh-TW" altLang="en-US" dirty="0"/>
              <a:t>的 </a:t>
            </a:r>
            <a:r>
              <a:rPr lang="en-US" altLang="zh-TW" dirty="0"/>
              <a:t>CL </a:t>
            </a:r>
            <a:r>
              <a:rPr lang="zh-TW" altLang="en-US" dirty="0"/>
              <a:t>以及 </a:t>
            </a:r>
            <a:r>
              <a:rPr lang="en-US" altLang="zh-TW" dirty="0"/>
              <a:t>WM </a:t>
            </a:r>
            <a:r>
              <a:rPr lang="zh-TW" altLang="en-US" dirty="0"/>
              <a:t>資金皆分配方法有較高的風險調整後報酬率。</a:t>
            </a:r>
            <a:endParaRPr lang="en-US" altLang="zh-TW" dirty="0"/>
          </a:p>
          <a:p>
            <a:pPr marL="228600" indent="-228600">
              <a:buAutoNum type="arabicPeriod"/>
            </a:pPr>
            <a:r>
              <a:rPr lang="zh-TW" altLang="en-US" dirty="0"/>
              <a:t>顯示在 </a:t>
            </a:r>
            <a:r>
              <a:rPr lang="en-US" altLang="zh-TW" dirty="0"/>
              <a:t>2015 </a:t>
            </a:r>
            <a:r>
              <a:rPr lang="zh-TW" altLang="en-US" dirty="0"/>
              <a:t>年，這兩種資金分配方法在理論和實務市場表現優異，展現充分的穩健性。</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41</a:t>
            </a:fld>
            <a:endParaRPr lang="zh-CN" altLang="en-US"/>
          </a:p>
        </p:txBody>
      </p:sp>
    </p:spTree>
    <p:extLst>
      <p:ext uri="{BB962C8B-B14F-4D97-AF65-F5344CB8AC3E}">
        <p14:creationId xmlns:p14="http://schemas.microsoft.com/office/powerpoint/2010/main" val="336150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圖的部分</a:t>
            </a:r>
            <a:endParaRPr lang="en-US" altLang="zh-TW" dirty="0"/>
          </a:p>
          <a:p>
            <a:pPr marL="228600" indent="-228600">
              <a:buAutoNum type="arabicPeriod"/>
            </a:pPr>
            <a:r>
              <a:rPr lang="zh-TW" altLang="en-US" dirty="0"/>
              <a:t>最後我們比較 </a:t>
            </a:r>
            <a:r>
              <a:rPr lang="en-US" altLang="zh-TW" dirty="0"/>
              <a:t>MPT </a:t>
            </a:r>
            <a:r>
              <a:rPr lang="zh-TW" altLang="en-US" dirty="0"/>
              <a:t>模型加入權重限制式的實務市場績效。加入限制式後能避免單一配對被分配到過大的權重值而產生嚴峻的滑價懲罰。</a:t>
            </a:r>
            <a:endParaRPr lang="en-US" altLang="zh-TW" dirty="0"/>
          </a:p>
          <a:p>
            <a:pPr marL="228600" indent="-228600">
              <a:buAutoNum type="arabicPeriod"/>
            </a:pPr>
            <a:r>
              <a:rPr lang="zh-TW" altLang="en-US" dirty="0"/>
              <a:t>以 </a:t>
            </a:r>
            <a:r>
              <a:rPr lang="en-US" altLang="zh-TW" dirty="0"/>
              <a:t>2015 </a:t>
            </a:r>
            <a:r>
              <a:rPr lang="zh-TW" altLang="en-US" dirty="0"/>
              <a:t>年 </a:t>
            </a:r>
            <a:r>
              <a:rPr lang="en-US" altLang="zh-TW" dirty="0"/>
              <a:t>8 </a:t>
            </a:r>
            <a:r>
              <a:rPr lang="zh-TW" altLang="en-US" dirty="0"/>
              <a:t>月 </a:t>
            </a:r>
            <a:r>
              <a:rPr lang="en-US" altLang="zh-TW" dirty="0"/>
              <a:t>13 </a:t>
            </a:r>
            <a:r>
              <a:rPr lang="zh-TW" altLang="en-US" dirty="0"/>
              <a:t>日為例，從圖中可發現大部分策略的最大權重值下降，並且分散程度也縮小。</a:t>
            </a:r>
            <a:endParaRPr lang="en-US" altLang="zh-TW" dirty="0"/>
          </a:p>
          <a:p>
            <a:pPr marL="0" indent="0">
              <a:buNone/>
            </a:pPr>
            <a:r>
              <a:rPr lang="zh-TW" altLang="en-US" dirty="0"/>
              <a:t>表的部分</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表中可看見權重的離散程度和最大值被限縮了</a:t>
            </a:r>
            <a:endParaRPr lang="en-US" altLang="zh-TW" dirty="0"/>
          </a:p>
          <a:p>
            <a:pPr marL="0" indent="0">
              <a:buNone/>
            </a:pPr>
            <a:r>
              <a:rPr lang="en-US" altLang="zh-TW" dirty="0"/>
              <a:t>#</a:t>
            </a:r>
            <a:r>
              <a:rPr lang="zh-TW" altLang="en-US" dirty="0"/>
              <a:t>表中加入限制式的權重平均值等於未加入限制式的模型是因為最低者總和接近一。</a:t>
            </a:r>
            <a:r>
              <a:rPr lang="en-US" altLang="zh-TW" dirty="0"/>
              <a:t>(</a:t>
            </a:r>
            <a:r>
              <a:rPr lang="zh-TW" altLang="en-US" dirty="0"/>
              <a:t>最低者約為 </a:t>
            </a:r>
            <a:r>
              <a:rPr lang="en-US" altLang="zh-TW" dirty="0"/>
              <a:t>0.98784)</a:t>
            </a:r>
          </a:p>
          <a:p>
            <a:pPr marL="228600" indent="-228600">
              <a:buAutoNum type="arabicPeriod"/>
            </a:pP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42</a:t>
            </a:fld>
            <a:endParaRPr lang="zh-CN" altLang="en-US"/>
          </a:p>
        </p:txBody>
      </p:sp>
    </p:spTree>
    <p:extLst>
      <p:ext uri="{BB962C8B-B14F-4D97-AF65-F5344CB8AC3E}">
        <p14:creationId xmlns:p14="http://schemas.microsoft.com/office/powerpoint/2010/main" val="3783777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43</a:t>
            </a:fld>
            <a:endParaRPr lang="zh-CN" altLang="en-US"/>
          </a:p>
        </p:txBody>
      </p:sp>
    </p:spTree>
    <p:extLst>
      <p:ext uri="{BB962C8B-B14F-4D97-AF65-F5344CB8AC3E}">
        <p14:creationId xmlns:p14="http://schemas.microsoft.com/office/powerpoint/2010/main" val="2795171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MPT </a:t>
            </a:r>
            <a:r>
              <a:rPr lang="zh-TW" altLang="en-US" dirty="0"/>
              <a:t>的四種策略模型在加入限制式後，獲利指標因嚴峻的滑價懲罰消失使模型的獲利能力大幅提升，並能超越</a:t>
            </a:r>
            <a:r>
              <a:rPr lang="en-US" altLang="zh-TW" dirty="0"/>
              <a:t>HRP</a:t>
            </a:r>
            <a:r>
              <a:rPr lang="zh-TW" altLang="en-US" dirty="0"/>
              <a:t>的</a:t>
            </a:r>
            <a:r>
              <a:rPr lang="en-US" altLang="zh-TW" dirty="0"/>
              <a:t>WM</a:t>
            </a:r>
            <a:r>
              <a:rPr lang="zh-TW" altLang="en-US" dirty="0"/>
              <a:t>分配法。</a:t>
            </a:r>
            <a:endParaRPr lang="en-US" altLang="zh-TW" dirty="0"/>
          </a:p>
          <a:p>
            <a:r>
              <a:rPr lang="en-US" altLang="zh-TW" dirty="0"/>
              <a:t>2. </a:t>
            </a:r>
            <a:r>
              <a:rPr lang="zh-TW" altLang="en-US" dirty="0"/>
              <a:t>同時 風險調整後報酬率也明顯改善，並且在滑價懲罰為 </a:t>
            </a:r>
            <a:r>
              <a:rPr lang="en-US" altLang="zh-TW" dirty="0"/>
              <a:t>2 ticks </a:t>
            </a:r>
            <a:r>
              <a:rPr lang="zh-TW" altLang="en-US" dirty="0"/>
              <a:t>的設定下，勝過</a:t>
            </a:r>
            <a:r>
              <a:rPr lang="en-US" altLang="zh-TW" dirty="0"/>
              <a:t>HRP </a:t>
            </a:r>
            <a:r>
              <a:rPr lang="zh-TW" altLang="en-US" dirty="0"/>
              <a:t>的</a:t>
            </a:r>
            <a:r>
              <a:rPr lang="en-US" altLang="zh-TW" dirty="0"/>
              <a:t>WM</a:t>
            </a:r>
            <a:r>
              <a:rPr lang="zh-TW" altLang="en-US" dirty="0"/>
              <a:t>配置策略。</a:t>
            </a:r>
            <a:endParaRPr lang="en-US" altLang="zh-TW" dirty="0"/>
          </a:p>
          <a:p>
            <a:r>
              <a:rPr lang="en-US" altLang="zh-TW" dirty="0"/>
              <a:t>3.</a:t>
            </a:r>
            <a:r>
              <a:rPr lang="zh-TW" altLang="en-US" dirty="0"/>
              <a:t>至此，我們可以確認 </a:t>
            </a:r>
            <a:r>
              <a:rPr lang="en-US" altLang="zh-TW" dirty="0"/>
              <a:t>2015 </a:t>
            </a:r>
            <a:r>
              <a:rPr lang="zh-TW" altLang="en-US" dirty="0"/>
              <a:t>年有做資金配置的模型績效較佳。</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44</a:t>
            </a:fld>
            <a:endParaRPr lang="zh-CN" altLang="en-US"/>
          </a:p>
        </p:txBody>
      </p:sp>
    </p:spTree>
    <p:extLst>
      <p:ext uri="{BB962C8B-B14F-4D97-AF65-F5344CB8AC3E}">
        <p14:creationId xmlns:p14="http://schemas.microsoft.com/office/powerpoint/2010/main" val="1342586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我們觀察到理論市場的設定下僅 </a:t>
            </a:r>
            <a:r>
              <a:rPr lang="en-US" altLang="zh-TW" dirty="0"/>
              <a:t>HRP </a:t>
            </a:r>
            <a:r>
              <a:rPr lang="zh-TW" altLang="en-US" dirty="0"/>
              <a:t>的 </a:t>
            </a:r>
            <a:r>
              <a:rPr lang="en-US" altLang="zh-TW" dirty="0"/>
              <a:t>WM </a:t>
            </a:r>
            <a:r>
              <a:rPr lang="zh-TW" altLang="en-US" dirty="0"/>
              <a:t>的分配法在獲利指標（</a:t>
            </a:r>
            <a:r>
              <a:rPr lang="en-US" altLang="zh-TW" dirty="0"/>
              <a:t>TPR </a:t>
            </a:r>
            <a:r>
              <a:rPr lang="zh-TW" altLang="en-US" dirty="0"/>
              <a:t>和</a:t>
            </a:r>
            <a:r>
              <a:rPr lang="en-US" altLang="zh-TW" dirty="0"/>
              <a:t>APO</a:t>
            </a:r>
            <a:r>
              <a:rPr lang="zh-TW" altLang="en-US" dirty="0"/>
              <a:t>）勝過 </a:t>
            </a:r>
            <a:r>
              <a:rPr lang="en-US" altLang="zh-TW" dirty="0"/>
              <a:t>MPT </a:t>
            </a:r>
            <a:r>
              <a:rPr lang="zh-TW" altLang="en-US" dirty="0"/>
              <a:t>的策略，</a:t>
            </a:r>
            <a:endParaRPr lang="en-US" altLang="zh-TW" dirty="0"/>
          </a:p>
          <a:p>
            <a:r>
              <a:rPr lang="en-US" altLang="zh-TW" dirty="0"/>
              <a:t>2. </a:t>
            </a:r>
            <a:r>
              <a:rPr lang="zh-TW" altLang="en-US" dirty="0"/>
              <a:t>然而在風險調整後的報酬指標（</a:t>
            </a:r>
            <a:r>
              <a:rPr lang="en-US" altLang="zh-TW" dirty="0"/>
              <a:t>SHR </a:t>
            </a:r>
            <a:r>
              <a:rPr lang="zh-TW" altLang="en-US" dirty="0"/>
              <a:t>和 </a:t>
            </a:r>
            <a:r>
              <a:rPr lang="en-US" altLang="zh-TW" dirty="0"/>
              <a:t>SOR</a:t>
            </a:r>
            <a:r>
              <a:rPr lang="zh-TW" altLang="en-US" dirty="0"/>
              <a:t>）除 </a:t>
            </a:r>
            <a:r>
              <a:rPr lang="en-US" altLang="zh-TW" dirty="0"/>
              <a:t>HRP </a:t>
            </a:r>
            <a:r>
              <a:rPr lang="zh-TW" altLang="en-US" dirty="0"/>
              <a:t>的 </a:t>
            </a:r>
            <a:r>
              <a:rPr lang="en-US" altLang="zh-TW" dirty="0"/>
              <a:t>SL</a:t>
            </a:r>
            <a:r>
              <a:rPr lang="zh-TW" altLang="en-US" dirty="0"/>
              <a:t>法之外，其餘三種方法皆勝過 </a:t>
            </a:r>
            <a:r>
              <a:rPr lang="en-US" altLang="zh-TW" dirty="0"/>
              <a:t>MPT </a:t>
            </a:r>
            <a:r>
              <a:rPr lang="zh-TW" altLang="en-US" dirty="0"/>
              <a:t>的策略。</a:t>
            </a:r>
            <a:r>
              <a:rPr lang="en-US" altLang="zh-TW" dirty="0"/>
              <a:t>SL </a:t>
            </a:r>
            <a:r>
              <a:rPr lang="zh-TW" altLang="en-US" dirty="0"/>
              <a:t>法表現不佳的原因同先前所述。</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45</a:t>
            </a:fld>
            <a:endParaRPr lang="zh-CN" altLang="en-US"/>
          </a:p>
        </p:txBody>
      </p:sp>
    </p:spTree>
    <p:extLst>
      <p:ext uri="{BB962C8B-B14F-4D97-AF65-F5344CB8AC3E}">
        <p14:creationId xmlns:p14="http://schemas.microsoft.com/office/powerpoint/2010/main" val="2609173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以 </a:t>
            </a:r>
            <a:r>
              <a:rPr lang="en-US" altLang="zh-TW" dirty="0"/>
              <a:t>2016 </a:t>
            </a:r>
            <a:r>
              <a:rPr lang="zh-TW" altLang="en-US" dirty="0"/>
              <a:t>年 </a:t>
            </a:r>
            <a:r>
              <a:rPr lang="en-US" altLang="zh-TW" dirty="0"/>
              <a:t>2 </a:t>
            </a:r>
            <a:r>
              <a:rPr lang="zh-TW" altLang="en-US" dirty="0"/>
              <a:t>月 </a:t>
            </a:r>
            <a:r>
              <a:rPr lang="en-US" altLang="zh-TW" dirty="0"/>
              <a:t>16 </a:t>
            </a:r>
            <a:r>
              <a:rPr lang="zh-TW" altLang="en-US" dirty="0"/>
              <a:t>日為例，僅 </a:t>
            </a:r>
            <a:r>
              <a:rPr lang="en-US" altLang="zh-TW" dirty="0"/>
              <a:t>HRP </a:t>
            </a:r>
            <a:r>
              <a:rPr lang="zh-TW" altLang="en-US" dirty="0"/>
              <a:t>的 </a:t>
            </a:r>
            <a:r>
              <a:rPr lang="en-US" altLang="zh-TW" dirty="0"/>
              <a:t>SL </a:t>
            </a:r>
            <a:r>
              <a:rPr lang="zh-TW" altLang="en-US" dirty="0"/>
              <a:t>分類法產生每日總動用資金一成的權重。</a:t>
            </a:r>
            <a:r>
              <a:rPr lang="en-US" altLang="zh-TW" dirty="0"/>
              <a:t>MPT </a:t>
            </a:r>
            <a:r>
              <a:rPr lang="zh-TW" altLang="en-US" dirty="0"/>
              <a:t>模型只有設定目標報酬率為第 </a:t>
            </a:r>
            <a:r>
              <a:rPr lang="en-US" altLang="zh-TW" dirty="0"/>
              <a:t>85 </a:t>
            </a:r>
            <a:r>
              <a:rPr lang="zh-TW" altLang="en-US" dirty="0"/>
              <a:t>百分位數的模型，產生超過每日總動用資金 </a:t>
            </a:r>
            <a:r>
              <a:rPr lang="en-US" altLang="zh-TW" dirty="0"/>
              <a:t>5% </a:t>
            </a:r>
            <a:r>
              <a:rPr lang="zh-TW" altLang="en-US" dirty="0"/>
              <a:t>的權重。然而 </a:t>
            </a:r>
            <a:r>
              <a:rPr lang="en-US" altLang="zh-TW" dirty="0"/>
              <a:t>MPT </a:t>
            </a:r>
            <a:r>
              <a:rPr lang="zh-TW" altLang="en-US" dirty="0"/>
              <a:t>模型所產生的配對權重之離散程度還是比 </a:t>
            </a:r>
            <a:r>
              <a:rPr lang="en-US" altLang="zh-TW" dirty="0"/>
              <a:t>HRP </a:t>
            </a:r>
            <a:r>
              <a:rPr lang="zh-TW" altLang="en-US" dirty="0"/>
              <a:t>配置法高，表示 </a:t>
            </a:r>
            <a:r>
              <a:rPr lang="en-US" altLang="zh-TW" dirty="0"/>
              <a:t>MPT </a:t>
            </a:r>
            <a:r>
              <a:rPr lang="zh-TW" altLang="en-US" dirty="0"/>
              <a:t>模型應用於實際市場時，將面臨較高的流動性風險。</a:t>
            </a:r>
            <a:endParaRPr lang="en-US" altLang="zh-TW" dirty="0"/>
          </a:p>
          <a:p>
            <a:r>
              <a:rPr lang="en-US" altLang="zh-TW" dirty="0"/>
              <a:t>2. </a:t>
            </a:r>
            <a:r>
              <a:rPr lang="zh-TW" altLang="en-US" dirty="0"/>
              <a:t>進入摘要統計表後 </a:t>
            </a:r>
            <a:r>
              <a:rPr lang="en-US" altLang="zh-TW" dirty="0"/>
              <a:t>:  </a:t>
            </a:r>
            <a:r>
              <a:rPr lang="zh-TW" altLang="en-US" dirty="0"/>
              <a:t>先講</a:t>
            </a:r>
            <a:r>
              <a:rPr lang="en-US" altLang="zh-TW" dirty="0"/>
              <a:t>HRP</a:t>
            </a:r>
            <a:r>
              <a:rPr lang="zh-TW" altLang="en-US" dirty="0"/>
              <a:t> </a:t>
            </a:r>
            <a:r>
              <a:rPr lang="en-US" altLang="zh-TW" dirty="0"/>
              <a:t>SL</a:t>
            </a:r>
            <a:r>
              <a:rPr lang="zh-TW" altLang="en-US" dirty="0"/>
              <a:t>法，再講</a:t>
            </a:r>
            <a:r>
              <a:rPr lang="en-US" altLang="zh-TW" dirty="0"/>
              <a:t>MPT</a:t>
            </a:r>
            <a:r>
              <a:rPr lang="zh-TW" altLang="en-US" dirty="0"/>
              <a:t>的</a:t>
            </a:r>
            <a:r>
              <a:rPr lang="en-US" altLang="zh-TW" dirty="0"/>
              <a:t>85</a:t>
            </a:r>
            <a:r>
              <a:rPr lang="zh-TW" altLang="en-US" dirty="0"/>
              <a:t>分位數。</a:t>
            </a:r>
            <a:r>
              <a:rPr lang="en-US" altLang="zh-TW" dirty="0"/>
              <a:t>MPT</a:t>
            </a:r>
            <a:r>
              <a:rPr lang="zh-TW" altLang="en-US" dirty="0"/>
              <a:t>法的標準差和最大值比</a:t>
            </a:r>
            <a:r>
              <a:rPr lang="en-US" altLang="zh-TW" dirty="0"/>
              <a:t>HRP</a:t>
            </a:r>
            <a:r>
              <a:rPr lang="zh-TW" altLang="en-US" dirty="0"/>
              <a:t>的其餘</a:t>
            </a:r>
            <a:r>
              <a:rPr lang="en-US" altLang="zh-TW" dirty="0"/>
              <a:t>3</a:t>
            </a:r>
            <a:r>
              <a:rPr lang="zh-TW" altLang="en-US" dirty="0"/>
              <a:t>個方法皆大。</a:t>
            </a:r>
          </a:p>
          <a:p>
            <a:pPr marL="0" indent="0">
              <a:buNone/>
            </a:pPr>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46</a:t>
            </a:fld>
            <a:endParaRPr lang="zh-CN" altLang="en-US"/>
          </a:p>
        </p:txBody>
      </p:sp>
    </p:spTree>
    <p:extLst>
      <p:ext uri="{BB962C8B-B14F-4D97-AF65-F5344CB8AC3E}">
        <p14:creationId xmlns:p14="http://schemas.microsoft.com/office/powerpoint/2010/main" val="48950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C3398-AA52-A613-17F4-84E0346AD05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77298B9-9854-AEA6-98ED-3A332E36E96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EA8592A-091F-982A-F38C-0D4FCE4C7451}"/>
              </a:ext>
            </a:extLst>
          </p:cNvPr>
          <p:cNvSpPr>
            <a:spLocks noGrp="1"/>
          </p:cNvSpPr>
          <p:nvPr>
            <p:ph type="body" idx="1"/>
          </p:nvPr>
        </p:nvSpPr>
        <p:spPr/>
        <p:txBody>
          <a:bodyPr/>
          <a:lstStyle/>
          <a:p>
            <a:r>
              <a:rPr lang="zh-TW" altLang="en-US" dirty="0"/>
              <a:t>備著</a:t>
            </a:r>
            <a:r>
              <a:rPr lang="en-US" altLang="zh-TW" dirty="0"/>
              <a:t>: 3/15</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單日貢獻總獲利金額</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13,696,620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10/30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單日貢獻總獲利金額</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49,178,090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dirty="0"/>
          </a:p>
        </p:txBody>
      </p:sp>
      <p:sp>
        <p:nvSpPr>
          <p:cNvPr id="4" name="投影片編號版面配置區 3">
            <a:extLst>
              <a:ext uri="{FF2B5EF4-FFF2-40B4-BE49-F238E27FC236}">
                <a16:creationId xmlns:a16="http://schemas.microsoft.com/office/drawing/2014/main" id="{5741DB80-6E67-D8EF-EEBD-33E4866A0379}"/>
              </a:ext>
            </a:extLst>
          </p:cNvPr>
          <p:cNvSpPr>
            <a:spLocks noGrp="1"/>
          </p:cNvSpPr>
          <p:nvPr>
            <p:ph type="sldNum" sz="quarter" idx="5"/>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1190761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先講</a:t>
            </a:r>
            <a:r>
              <a:rPr lang="en-US" altLang="zh-TW" dirty="0"/>
              <a:t>HRP</a:t>
            </a:r>
            <a:r>
              <a:rPr lang="zh-TW" altLang="en-US" dirty="0"/>
              <a:t> </a:t>
            </a:r>
            <a:r>
              <a:rPr lang="en-US" altLang="zh-TW" dirty="0"/>
              <a:t>SL</a:t>
            </a:r>
            <a:r>
              <a:rPr lang="zh-TW" altLang="en-US" dirty="0"/>
              <a:t>法，再講</a:t>
            </a:r>
            <a:r>
              <a:rPr lang="en-US" altLang="zh-TW" dirty="0"/>
              <a:t>MPT</a:t>
            </a:r>
            <a:r>
              <a:rPr lang="zh-TW" altLang="en-US" dirty="0"/>
              <a:t>的</a:t>
            </a:r>
            <a:r>
              <a:rPr lang="en-US" altLang="zh-TW" dirty="0"/>
              <a:t>85</a:t>
            </a:r>
            <a:r>
              <a:rPr lang="zh-TW" altLang="en-US" dirty="0"/>
              <a:t>分位數。</a:t>
            </a:r>
            <a:endParaRPr lang="en-US" altLang="zh-TW" dirty="0"/>
          </a:p>
          <a:p>
            <a:r>
              <a:rPr lang="en-US" altLang="zh-TW" dirty="0"/>
              <a:t>MPT</a:t>
            </a:r>
            <a:r>
              <a:rPr lang="zh-TW" altLang="en-US" dirty="0"/>
              <a:t>法的標準差和最大值比</a:t>
            </a:r>
            <a:r>
              <a:rPr lang="en-US" altLang="zh-TW" dirty="0"/>
              <a:t>HRP</a:t>
            </a:r>
            <a:r>
              <a:rPr lang="zh-TW" altLang="en-US" dirty="0"/>
              <a:t>的其餘</a:t>
            </a:r>
            <a:r>
              <a:rPr lang="en-US" altLang="zh-TW" dirty="0"/>
              <a:t>3</a:t>
            </a:r>
            <a:r>
              <a:rPr lang="zh-TW" altLang="en-US" dirty="0"/>
              <a:t>個方法皆大。</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47</a:t>
            </a:fld>
            <a:endParaRPr lang="zh-CN" altLang="en-US"/>
          </a:p>
        </p:txBody>
      </p:sp>
    </p:spTree>
    <p:extLst>
      <p:ext uri="{BB962C8B-B14F-4D97-AF65-F5344CB8AC3E}">
        <p14:creationId xmlns:p14="http://schemas.microsoft.com/office/powerpoint/2010/main" val="2140473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我們也觀察到 </a:t>
            </a:r>
            <a:r>
              <a:rPr lang="en-US" altLang="zh-TW" dirty="0"/>
              <a:t>MPT </a:t>
            </a:r>
            <a:r>
              <a:rPr lang="zh-TW" altLang="en-US" dirty="0"/>
              <a:t>模型的 </a:t>
            </a:r>
            <a:r>
              <a:rPr lang="en-US" altLang="zh-TW" dirty="0"/>
              <a:t>Sharpe ratio </a:t>
            </a:r>
            <a:r>
              <a:rPr lang="zh-TW" altLang="en-US" dirty="0"/>
              <a:t>從最小化變異數至 </a:t>
            </a:r>
            <a:r>
              <a:rPr lang="en-US" altLang="zh-TW" dirty="0"/>
              <a:t>65 </a:t>
            </a:r>
            <a:r>
              <a:rPr lang="zh-TW" altLang="en-US" dirty="0"/>
              <a:t>百分位數的區間段遞增，並於後續遞減，呈現效率前緣上 </a:t>
            </a:r>
            <a:r>
              <a:rPr lang="en-US" altLang="zh-TW" dirty="0"/>
              <a:t>Sharpe ratio </a:t>
            </a:r>
            <a:r>
              <a:rPr lang="zh-TW" altLang="en-US" dirty="0"/>
              <a:t>的典型變動模式。</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48</a:t>
            </a:fld>
            <a:endParaRPr lang="zh-CN" altLang="en-US"/>
          </a:p>
        </p:txBody>
      </p:sp>
    </p:spTree>
    <p:extLst>
      <p:ext uri="{BB962C8B-B14F-4D97-AF65-F5344CB8AC3E}">
        <p14:creationId xmlns:p14="http://schemas.microsoft.com/office/powerpoint/2010/main" val="1539104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1.MPT </a:t>
            </a:r>
            <a:r>
              <a:rPr lang="zh-TW" altLang="en-US" dirty="0"/>
              <a:t>模型在追求更高目標報酬率的同時，也加劇了資金權重分配不均的問題，導致滑價懲罰顯著增加並嚴重侵蝕獲利。</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 HRP</a:t>
            </a:r>
            <a:r>
              <a:rPr lang="zh-TW" altLang="en-US" dirty="0"/>
              <a:t>法中，嚴峻的滑價懲罰僅出現在</a:t>
            </a:r>
            <a:r>
              <a:rPr lang="en-US" altLang="zh-TW" dirty="0"/>
              <a:t>SL </a:t>
            </a:r>
            <a:r>
              <a:rPr lang="zh-TW" altLang="en-US" dirty="0"/>
              <a:t>分配法以及兩個升降單位下的</a:t>
            </a:r>
            <a:r>
              <a:rPr lang="en-US" altLang="zh-TW" dirty="0"/>
              <a:t>AL</a:t>
            </a:r>
            <a:r>
              <a:rPr lang="zh-TW" altLang="en-US" dirty="0"/>
              <a:t>分配法。</a:t>
            </a:r>
            <a:endParaRPr lang="en-US" altLang="zh-TW" dirty="0">
              <a:solidFill>
                <a:schemeClr val="tx1"/>
              </a:solidFill>
            </a:endParaRPr>
          </a:p>
          <a:p>
            <a:r>
              <a:rPr lang="en-US" altLang="zh-TW" dirty="0"/>
              <a:t>3.</a:t>
            </a:r>
            <a:r>
              <a:rPr lang="zh-TW" altLang="en-US" dirty="0"/>
              <a:t> 大部分模型勝率皆大於等於 </a:t>
            </a:r>
            <a:r>
              <a:rPr lang="en-US" altLang="zh-TW" dirty="0"/>
              <a:t>8 </a:t>
            </a:r>
            <a:r>
              <a:rPr lang="zh-TW" altLang="en-US" dirty="0"/>
              <a:t>成，表示少部分的配對因被賦予較高的權重所產生的滑價虧損甚鉅。</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4. HRP </a:t>
            </a:r>
            <a:r>
              <a:rPr lang="zh-TW" altLang="en-US" dirty="0"/>
              <a:t>的</a:t>
            </a:r>
            <a:r>
              <a:rPr lang="en-US" altLang="zh-TW" dirty="0"/>
              <a:t>WM </a:t>
            </a:r>
            <a:r>
              <a:rPr lang="zh-TW" altLang="en-US" dirty="0"/>
              <a:t>分配方法有最好的獲利性，再來是</a:t>
            </a:r>
            <a:r>
              <a:rPr lang="en-US" altLang="zh-TW" dirty="0"/>
              <a:t>CL</a:t>
            </a:r>
            <a:r>
              <a:rPr lang="zh-TW" altLang="en-US" dirty="0"/>
              <a:t>分配法。</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49</a:t>
            </a:fld>
            <a:endParaRPr lang="zh-CN" altLang="en-US"/>
          </a:p>
        </p:txBody>
      </p:sp>
    </p:spTree>
    <p:extLst>
      <p:ext uri="{BB962C8B-B14F-4D97-AF65-F5344CB8AC3E}">
        <p14:creationId xmlns:p14="http://schemas.microsoft.com/office/powerpoint/2010/main" val="1541292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HRP </a:t>
            </a:r>
            <a:r>
              <a:rPr lang="zh-TW" altLang="en-US" dirty="0"/>
              <a:t>的 </a:t>
            </a:r>
            <a:r>
              <a:rPr lang="en-US" altLang="zh-TW" dirty="0"/>
              <a:t>CL </a:t>
            </a:r>
            <a:r>
              <a:rPr lang="zh-TW" altLang="en-US" dirty="0"/>
              <a:t>以及 </a:t>
            </a:r>
            <a:r>
              <a:rPr lang="en-US" altLang="zh-TW" dirty="0"/>
              <a:t>WM </a:t>
            </a:r>
            <a:r>
              <a:rPr lang="zh-TW" altLang="en-US" dirty="0"/>
              <a:t>資金分配方法也擁有較佳的風險調整後報酬率。</a:t>
            </a:r>
            <a:endParaRPr lang="en-US" altLang="zh-TW" dirty="0"/>
          </a:p>
          <a:p>
            <a:r>
              <a:rPr lang="en-US" altLang="zh-TW" dirty="0"/>
              <a:t>2. </a:t>
            </a:r>
            <a:r>
              <a:rPr lang="zh-TW" altLang="en-US" dirty="0"/>
              <a:t>這顯示在 </a:t>
            </a:r>
            <a:r>
              <a:rPr lang="en-US" altLang="zh-TW" dirty="0"/>
              <a:t>2016 </a:t>
            </a:r>
            <a:r>
              <a:rPr lang="zh-TW" altLang="en-US" dirty="0"/>
              <a:t>年，這兩種資金分配方法展現充分的穩健性。</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50</a:t>
            </a:fld>
            <a:endParaRPr lang="zh-CN" altLang="en-US"/>
          </a:p>
        </p:txBody>
      </p:sp>
    </p:spTree>
    <p:extLst>
      <p:ext uri="{BB962C8B-B14F-4D97-AF65-F5344CB8AC3E}">
        <p14:creationId xmlns:p14="http://schemas.microsoft.com/office/powerpoint/2010/main" val="3759133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圖的部分</a:t>
            </a:r>
            <a:endParaRPr lang="en-US" altLang="zh-TW" dirty="0"/>
          </a:p>
          <a:p>
            <a:pPr marL="228600" indent="-228600">
              <a:buAutoNum type="arabicPeriod"/>
            </a:pPr>
            <a:r>
              <a:rPr lang="zh-TW" altLang="en-US" dirty="0"/>
              <a:t>最後我們比較 </a:t>
            </a:r>
            <a:r>
              <a:rPr lang="en-US" altLang="zh-TW" dirty="0"/>
              <a:t>MPT </a:t>
            </a:r>
            <a:r>
              <a:rPr lang="zh-TW" altLang="en-US" dirty="0"/>
              <a:t>模型加入權重限制式的實務市場績效。</a:t>
            </a:r>
            <a:endParaRPr lang="en-US" altLang="zh-TW" dirty="0"/>
          </a:p>
          <a:p>
            <a:pPr marL="228600" indent="-228600">
              <a:buAutoNum type="arabicPeriod"/>
            </a:pPr>
            <a:r>
              <a:rPr lang="zh-TW" altLang="en-US" dirty="0"/>
              <a:t>以 </a:t>
            </a:r>
            <a:r>
              <a:rPr lang="en-US" altLang="zh-TW" dirty="0"/>
              <a:t>2016 </a:t>
            </a:r>
            <a:r>
              <a:rPr lang="zh-TW" altLang="en-US" dirty="0"/>
              <a:t>年 </a:t>
            </a:r>
            <a:r>
              <a:rPr lang="en-US" altLang="zh-TW" dirty="0"/>
              <a:t>2 </a:t>
            </a:r>
            <a:r>
              <a:rPr lang="zh-TW" altLang="en-US" dirty="0"/>
              <a:t>月 </a:t>
            </a:r>
            <a:r>
              <a:rPr lang="en-US" altLang="zh-TW" dirty="0"/>
              <a:t>16 </a:t>
            </a:r>
            <a:r>
              <a:rPr lang="zh-TW" altLang="en-US" dirty="0"/>
              <a:t>日為例，從圖中可發現大部分策略的最大權重值下降，並且分散程度也縮小。</a:t>
            </a:r>
            <a:endParaRPr lang="en-US" altLang="zh-TW" dirty="0"/>
          </a:p>
          <a:p>
            <a:pPr marL="0" indent="0">
              <a:buNone/>
            </a:pPr>
            <a:r>
              <a:rPr lang="zh-TW" altLang="en-US" dirty="0"/>
              <a:t>表的部分</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表中可看見權重的離散程度和最大值被限縮了</a:t>
            </a:r>
            <a:endParaRPr lang="en-US" altLang="zh-TW" dirty="0"/>
          </a:p>
          <a:p>
            <a:pPr marL="0" indent="0">
              <a:buNone/>
            </a:pPr>
            <a:r>
              <a:rPr lang="en-US" altLang="zh-TW" dirty="0"/>
              <a:t>#</a:t>
            </a:r>
            <a:r>
              <a:rPr lang="zh-TW" altLang="en-US" dirty="0"/>
              <a:t>加入限制式的權重平均值等於未加入限制式的模型是因為權重和最低者接近一</a:t>
            </a:r>
            <a:r>
              <a:rPr lang="en-US" altLang="zh-TW" dirty="0"/>
              <a:t>(</a:t>
            </a:r>
            <a:r>
              <a:rPr lang="zh-TW" altLang="en-US" dirty="0"/>
              <a:t>約為</a:t>
            </a:r>
            <a:r>
              <a:rPr lang="en-US" altLang="zh-TW" dirty="0"/>
              <a:t> 0.9992)</a:t>
            </a:r>
          </a:p>
          <a:p>
            <a:pPr marL="228600" indent="-228600">
              <a:buAutoNum type="arabicPeriod"/>
            </a:pP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51</a:t>
            </a:fld>
            <a:endParaRPr lang="zh-CN" altLang="en-US"/>
          </a:p>
        </p:txBody>
      </p:sp>
    </p:spTree>
    <p:extLst>
      <p:ext uri="{BB962C8B-B14F-4D97-AF65-F5344CB8AC3E}">
        <p14:creationId xmlns:p14="http://schemas.microsoft.com/office/powerpoint/2010/main" val="3110278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52</a:t>
            </a:fld>
            <a:endParaRPr lang="zh-CN" altLang="en-US"/>
          </a:p>
        </p:txBody>
      </p:sp>
    </p:spTree>
    <p:extLst>
      <p:ext uri="{BB962C8B-B14F-4D97-AF65-F5344CB8AC3E}">
        <p14:creationId xmlns:p14="http://schemas.microsoft.com/office/powerpoint/2010/main" val="1656037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dirty="0"/>
              <a:t>MPT </a:t>
            </a:r>
            <a:r>
              <a:rPr lang="zh-TW" altLang="en-US" dirty="0"/>
              <a:t>的四種策略模型在加入限制式後，可看到獲利指標大幅提升並超過</a:t>
            </a:r>
            <a:r>
              <a:rPr lang="en-US" altLang="zh-TW" dirty="0"/>
              <a:t>HRP</a:t>
            </a:r>
            <a:r>
              <a:rPr lang="zh-TW" altLang="en-US" dirty="0"/>
              <a:t>的</a:t>
            </a:r>
            <a:r>
              <a:rPr lang="en-US" altLang="zh-TW" dirty="0"/>
              <a:t>WM</a:t>
            </a:r>
            <a:r>
              <a:rPr lang="zh-TW" altLang="en-US" dirty="0"/>
              <a:t>分配法。</a:t>
            </a:r>
            <a:endParaRPr lang="en-US" altLang="zh-TW" dirty="0"/>
          </a:p>
          <a:p>
            <a:pPr marL="228600" indent="-228600">
              <a:buAutoNum type="arabicPeriod"/>
            </a:pPr>
            <a:r>
              <a:rPr lang="en-US" altLang="zh-TW" dirty="0"/>
              <a:t>Sharpe ratio </a:t>
            </a:r>
            <a:r>
              <a:rPr lang="zh-TW" altLang="en-US" dirty="0"/>
              <a:t>以及 </a:t>
            </a:r>
            <a:r>
              <a:rPr lang="en-US" altLang="zh-TW" dirty="0" err="1"/>
              <a:t>Sortino</a:t>
            </a:r>
            <a:r>
              <a:rPr lang="en-US" altLang="zh-TW" dirty="0"/>
              <a:t> ratio </a:t>
            </a:r>
            <a:r>
              <a:rPr lang="zh-TW" altLang="en-US" dirty="0"/>
              <a:t>也明顯改善，最小化變異數、報酬率設定第 </a:t>
            </a:r>
            <a:r>
              <a:rPr lang="en-US" altLang="zh-TW" dirty="0"/>
              <a:t>65 </a:t>
            </a:r>
            <a:r>
              <a:rPr lang="zh-TW" altLang="en-US" dirty="0"/>
              <a:t>以及 </a:t>
            </a:r>
            <a:r>
              <a:rPr lang="en-US" altLang="zh-TW" dirty="0"/>
              <a:t>75 </a:t>
            </a:r>
            <a:r>
              <a:rPr lang="zh-TW" altLang="en-US" dirty="0"/>
              <a:t>分位數的三種模型表現，在滑價懲罰為 </a:t>
            </a:r>
            <a:r>
              <a:rPr lang="en-US" altLang="zh-TW" dirty="0"/>
              <a:t>1 </a:t>
            </a:r>
            <a:r>
              <a:rPr lang="zh-TW" altLang="en-US" dirty="0"/>
              <a:t>個</a:t>
            </a:r>
            <a:r>
              <a:rPr lang="en-US" altLang="zh-TW" dirty="0"/>
              <a:t>tick</a:t>
            </a:r>
            <a:r>
              <a:rPr lang="zh-TW" altLang="en-US" dirty="0"/>
              <a:t>的設定下</a:t>
            </a:r>
            <a:r>
              <a:rPr lang="en-US" altLang="zh-TW" dirty="0"/>
              <a:t> </a:t>
            </a:r>
            <a:r>
              <a:rPr lang="zh-TW" altLang="en-US" dirty="0"/>
              <a:t>，即超越 </a:t>
            </a:r>
            <a:r>
              <a:rPr lang="en-US" altLang="zh-TW" dirty="0"/>
              <a:t>HRP </a:t>
            </a:r>
            <a:r>
              <a:rPr lang="zh-TW" altLang="en-US" dirty="0"/>
              <a:t>的</a:t>
            </a:r>
            <a:r>
              <a:rPr lang="en-US" altLang="zh-TW" dirty="0"/>
              <a:t>CL</a:t>
            </a:r>
            <a:r>
              <a:rPr lang="zh-TW" altLang="en-US" dirty="0"/>
              <a:t>配置法。</a:t>
            </a:r>
            <a:endParaRPr lang="en-US" altLang="zh-TW" dirty="0"/>
          </a:p>
          <a:p>
            <a:r>
              <a:rPr lang="en-US" altLang="zh-TW" dirty="0"/>
              <a:t>2.</a:t>
            </a:r>
            <a:r>
              <a:rPr lang="zh-TW" altLang="en-US" dirty="0"/>
              <a:t>至此，我們可以確認 </a:t>
            </a:r>
            <a:r>
              <a:rPr lang="en-US" altLang="zh-TW" dirty="0"/>
              <a:t>2016 </a:t>
            </a:r>
            <a:r>
              <a:rPr lang="zh-TW" altLang="en-US" dirty="0"/>
              <a:t>年有做資金配置的模型績效較佳。</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53</a:t>
            </a:fld>
            <a:endParaRPr lang="zh-CN" altLang="en-US"/>
          </a:p>
        </p:txBody>
      </p:sp>
    </p:spTree>
    <p:extLst>
      <p:ext uri="{BB962C8B-B14F-4D97-AF65-F5344CB8AC3E}">
        <p14:creationId xmlns:p14="http://schemas.microsoft.com/office/powerpoint/2010/main" val="2305107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我們觀察到理論市場的設定下也是 </a:t>
            </a:r>
            <a:r>
              <a:rPr lang="en-US" altLang="zh-TW" dirty="0"/>
              <a:t>HRP </a:t>
            </a:r>
            <a:r>
              <a:rPr lang="zh-TW" altLang="en-US" dirty="0"/>
              <a:t>的 </a:t>
            </a:r>
            <a:r>
              <a:rPr lang="en-US" altLang="zh-TW" dirty="0"/>
              <a:t>WM </a:t>
            </a:r>
            <a:r>
              <a:rPr lang="zh-TW" altLang="en-US" dirty="0"/>
              <a:t>的分配法在獲利指標（</a:t>
            </a:r>
            <a:r>
              <a:rPr lang="en-US" altLang="zh-TW" dirty="0"/>
              <a:t>TPR </a:t>
            </a:r>
            <a:r>
              <a:rPr lang="zh-TW" altLang="en-US" dirty="0"/>
              <a:t>和</a:t>
            </a:r>
            <a:r>
              <a:rPr lang="en-US" altLang="zh-TW" dirty="0"/>
              <a:t>APO</a:t>
            </a:r>
            <a:r>
              <a:rPr lang="zh-TW" altLang="en-US" dirty="0"/>
              <a:t>）勝過 </a:t>
            </a:r>
            <a:r>
              <a:rPr lang="en-US" altLang="zh-TW" dirty="0"/>
              <a:t>MPT </a:t>
            </a:r>
            <a:r>
              <a:rPr lang="zh-TW" altLang="en-US" dirty="0"/>
              <a:t>的策略</a:t>
            </a:r>
            <a:endParaRPr lang="en-US" altLang="zh-TW" dirty="0"/>
          </a:p>
          <a:p>
            <a:r>
              <a:rPr lang="en-US" altLang="zh-TW" dirty="0"/>
              <a:t>2. </a:t>
            </a:r>
            <a:r>
              <a:rPr lang="zh-TW" altLang="en-US" dirty="0"/>
              <a:t>風險調整後的報酬（</a:t>
            </a:r>
            <a:r>
              <a:rPr lang="en-US" altLang="zh-TW" dirty="0"/>
              <a:t>SHR </a:t>
            </a:r>
            <a:r>
              <a:rPr lang="zh-TW" altLang="en-US" dirty="0"/>
              <a:t>和 </a:t>
            </a:r>
            <a:r>
              <a:rPr lang="en-US" altLang="zh-TW" dirty="0"/>
              <a:t>SOR</a:t>
            </a:r>
            <a:r>
              <a:rPr lang="zh-TW" altLang="en-US" dirty="0"/>
              <a:t>）為 </a:t>
            </a:r>
            <a:r>
              <a:rPr lang="en-US" altLang="zh-TW" dirty="0"/>
              <a:t>HRP </a:t>
            </a:r>
            <a:r>
              <a:rPr lang="zh-TW" altLang="en-US" dirty="0"/>
              <a:t>的 </a:t>
            </a:r>
            <a:r>
              <a:rPr lang="en-US" altLang="zh-TW" dirty="0"/>
              <a:t>WM</a:t>
            </a:r>
            <a:r>
              <a:rPr lang="zh-TW" altLang="en-US" dirty="0"/>
              <a:t>和</a:t>
            </a:r>
            <a:r>
              <a:rPr lang="en-US" altLang="zh-TW" dirty="0"/>
              <a:t>CL</a:t>
            </a:r>
            <a:r>
              <a:rPr lang="zh-TW" altLang="en-US" dirty="0"/>
              <a:t>法勝過 </a:t>
            </a:r>
            <a:r>
              <a:rPr lang="en-US" altLang="zh-TW" dirty="0"/>
              <a:t>MPT </a:t>
            </a:r>
            <a:r>
              <a:rPr lang="zh-TW" altLang="en-US" dirty="0"/>
              <a:t>的策略。</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54</a:t>
            </a:fld>
            <a:endParaRPr lang="zh-CN" altLang="en-US"/>
          </a:p>
        </p:txBody>
      </p:sp>
    </p:spTree>
    <p:extLst>
      <p:ext uri="{BB962C8B-B14F-4D97-AF65-F5344CB8AC3E}">
        <p14:creationId xmlns:p14="http://schemas.microsoft.com/office/powerpoint/2010/main" val="1320254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以 </a:t>
            </a:r>
            <a:r>
              <a:rPr lang="en-US" altLang="zh-TW" dirty="0"/>
              <a:t>2017 </a:t>
            </a:r>
            <a:r>
              <a:rPr lang="zh-TW" altLang="en-US" dirty="0"/>
              <a:t>年 </a:t>
            </a:r>
            <a:r>
              <a:rPr lang="en-US" altLang="zh-TW" dirty="0"/>
              <a:t>3 </a:t>
            </a:r>
            <a:r>
              <a:rPr lang="zh-TW" altLang="en-US" dirty="0"/>
              <a:t>月 </a:t>
            </a:r>
            <a:r>
              <a:rPr lang="en-US" altLang="zh-TW" dirty="0"/>
              <a:t>21 </a:t>
            </a:r>
            <a:r>
              <a:rPr lang="zh-TW" altLang="en-US" dirty="0"/>
              <a:t>日為例，僅 </a:t>
            </a:r>
            <a:r>
              <a:rPr lang="en-US" altLang="zh-TW" dirty="0"/>
              <a:t>HRP </a:t>
            </a:r>
            <a:r>
              <a:rPr lang="zh-TW" altLang="en-US" dirty="0"/>
              <a:t>的 </a:t>
            </a:r>
            <a:r>
              <a:rPr lang="en-US" altLang="zh-TW" dirty="0"/>
              <a:t>SL </a:t>
            </a:r>
            <a:r>
              <a:rPr lang="zh-TW" altLang="en-US" dirty="0"/>
              <a:t>分類法產生每日總動用資金一成的權重。</a:t>
            </a:r>
            <a:r>
              <a:rPr lang="en-US" altLang="zh-TW" dirty="0"/>
              <a:t>MPT </a:t>
            </a:r>
            <a:r>
              <a:rPr lang="zh-TW" altLang="en-US" dirty="0"/>
              <a:t>設定目標報酬率為第 </a:t>
            </a:r>
            <a:r>
              <a:rPr lang="en-US" altLang="zh-TW" dirty="0"/>
              <a:t>85 </a:t>
            </a:r>
            <a:r>
              <a:rPr lang="zh-TW" altLang="en-US" dirty="0"/>
              <a:t>百分位數的模型則產生第二高的單一配對權重值。我們也看到</a:t>
            </a:r>
            <a:r>
              <a:rPr lang="en-US" altLang="zh-TW" dirty="0"/>
              <a:t>MPT </a:t>
            </a:r>
            <a:r>
              <a:rPr lang="zh-TW" altLang="en-US" dirty="0"/>
              <a:t>的策略產生更多較大的單一配對權重值和離散程度。表示 </a:t>
            </a:r>
            <a:r>
              <a:rPr lang="en-US" altLang="zh-TW" dirty="0"/>
              <a:t>MPT</a:t>
            </a:r>
            <a:r>
              <a:rPr lang="zh-TW" altLang="en-US" dirty="0"/>
              <a:t>模型在實務市場將面臨較高的流動性風險。</a:t>
            </a:r>
            <a:endParaRPr lang="en-US" altLang="zh-TW" dirty="0"/>
          </a:p>
          <a:p>
            <a:pPr marL="228600" indent="-228600">
              <a:buAutoNum type="arabicPeriod"/>
            </a:pPr>
            <a:r>
              <a:rPr lang="zh-TW" altLang="en-US" dirty="0"/>
              <a:t>進入摘要統計表後 </a:t>
            </a:r>
            <a:r>
              <a:rPr lang="en-US" altLang="zh-TW" dirty="0"/>
              <a:t>:  </a:t>
            </a:r>
            <a:r>
              <a:rPr lang="zh-TW" altLang="en-US" dirty="0"/>
              <a:t>先講</a:t>
            </a:r>
            <a:r>
              <a:rPr lang="en-US" altLang="zh-TW" dirty="0"/>
              <a:t>HRP</a:t>
            </a:r>
            <a:r>
              <a:rPr lang="zh-TW" altLang="en-US" dirty="0"/>
              <a:t> </a:t>
            </a:r>
            <a:r>
              <a:rPr lang="en-US" altLang="zh-TW" dirty="0"/>
              <a:t>SL</a:t>
            </a:r>
            <a:r>
              <a:rPr lang="zh-TW" altLang="en-US" dirty="0"/>
              <a:t>法，再講</a:t>
            </a:r>
            <a:r>
              <a:rPr lang="en-US" altLang="zh-TW" dirty="0"/>
              <a:t>MPT</a:t>
            </a:r>
            <a:r>
              <a:rPr lang="zh-TW" altLang="en-US" dirty="0"/>
              <a:t>的</a:t>
            </a:r>
            <a:r>
              <a:rPr lang="en-US" altLang="zh-TW" dirty="0"/>
              <a:t>85</a:t>
            </a:r>
            <a:r>
              <a:rPr lang="zh-TW" altLang="en-US" dirty="0"/>
              <a:t>分位數。</a:t>
            </a:r>
            <a:r>
              <a:rPr lang="en-US" altLang="zh-TW" dirty="0"/>
              <a:t>MPT</a:t>
            </a:r>
            <a:r>
              <a:rPr lang="zh-TW" altLang="en-US" dirty="0"/>
              <a:t>法的標準差和最大值比</a:t>
            </a:r>
            <a:r>
              <a:rPr lang="en-US" altLang="zh-TW" dirty="0"/>
              <a:t>HRP</a:t>
            </a:r>
            <a:r>
              <a:rPr lang="zh-TW" altLang="en-US" dirty="0"/>
              <a:t>的其餘</a:t>
            </a:r>
            <a:r>
              <a:rPr lang="en-US" altLang="zh-TW" dirty="0"/>
              <a:t>3</a:t>
            </a:r>
            <a:r>
              <a:rPr lang="zh-TW" altLang="en-US" dirty="0"/>
              <a:t>個方法皆大。</a:t>
            </a:r>
          </a:p>
          <a:p>
            <a:pPr marL="0" indent="0">
              <a:buNone/>
            </a:pPr>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55</a:t>
            </a:fld>
            <a:endParaRPr lang="zh-CN" altLang="en-US"/>
          </a:p>
        </p:txBody>
      </p:sp>
    </p:spTree>
    <p:extLst>
      <p:ext uri="{BB962C8B-B14F-4D97-AF65-F5344CB8AC3E}">
        <p14:creationId xmlns:p14="http://schemas.microsoft.com/office/powerpoint/2010/main" val="59335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先講</a:t>
            </a:r>
            <a:r>
              <a:rPr lang="en-US" altLang="zh-TW" dirty="0"/>
              <a:t>HRP</a:t>
            </a:r>
            <a:r>
              <a:rPr lang="zh-TW" altLang="en-US" dirty="0"/>
              <a:t> </a:t>
            </a:r>
            <a:r>
              <a:rPr lang="en-US" altLang="zh-TW" dirty="0"/>
              <a:t>SL</a:t>
            </a:r>
            <a:r>
              <a:rPr lang="zh-TW" altLang="en-US" dirty="0"/>
              <a:t>法，再講</a:t>
            </a:r>
            <a:r>
              <a:rPr lang="en-US" altLang="zh-TW" dirty="0"/>
              <a:t>MPT</a:t>
            </a:r>
            <a:r>
              <a:rPr lang="zh-TW" altLang="en-US" dirty="0"/>
              <a:t>的</a:t>
            </a:r>
            <a:r>
              <a:rPr lang="en-US" altLang="zh-TW" dirty="0"/>
              <a:t>85</a:t>
            </a:r>
            <a:r>
              <a:rPr lang="zh-TW" altLang="en-US" dirty="0"/>
              <a:t>分位數。</a:t>
            </a:r>
            <a:endParaRPr lang="en-US" altLang="zh-TW" dirty="0"/>
          </a:p>
          <a:p>
            <a:r>
              <a:rPr lang="en-US" altLang="zh-TW" dirty="0"/>
              <a:t>MPT</a:t>
            </a:r>
            <a:r>
              <a:rPr lang="zh-TW" altLang="en-US" dirty="0"/>
              <a:t>法的標準差和最大值比</a:t>
            </a:r>
            <a:r>
              <a:rPr lang="en-US" altLang="zh-TW" dirty="0"/>
              <a:t>HRP</a:t>
            </a:r>
            <a:r>
              <a:rPr lang="zh-TW" altLang="en-US" dirty="0"/>
              <a:t>的其餘</a:t>
            </a:r>
            <a:r>
              <a:rPr lang="en-US" altLang="zh-TW" dirty="0"/>
              <a:t>3</a:t>
            </a:r>
            <a:r>
              <a:rPr lang="zh-TW" altLang="en-US" dirty="0"/>
              <a:t>個方法皆大。</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56</a:t>
            </a:fld>
            <a:endParaRPr lang="zh-CN" altLang="en-US"/>
          </a:p>
        </p:txBody>
      </p:sp>
    </p:spTree>
    <p:extLst>
      <p:ext uri="{BB962C8B-B14F-4D97-AF65-F5344CB8AC3E}">
        <p14:creationId xmlns:p14="http://schemas.microsoft.com/office/powerpoint/2010/main" val="309432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以台股</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年為例，</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3/15</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10/30</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日有大量成分股被開倉使單日曝險驟增，兩天的總動用資金分別約為</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9</a:t>
            </a: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億</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2000</a:t>
            </a: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萬，以及</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10</a:t>
            </a: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億</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8000</a:t>
            </a: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萬。</a:t>
            </a:r>
            <a:endParaRPr lang="en-US" altLang="zh-TW" dirty="0"/>
          </a:p>
          <a:p>
            <a:r>
              <a:rPr lang="zh-TW" altLang="en-US" dirty="0"/>
              <a:t>備著</a:t>
            </a:r>
            <a:r>
              <a:rPr lang="en-US" altLang="zh-TW" dirty="0"/>
              <a:t>: 3/15</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單日貢獻總獲利金額</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13,696,620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10/30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單日貢獻總獲利金額</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49,178,090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1192912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我們也觀察到 </a:t>
            </a:r>
            <a:r>
              <a:rPr lang="en-US" altLang="zh-TW" dirty="0"/>
              <a:t>MPT </a:t>
            </a:r>
            <a:r>
              <a:rPr lang="zh-TW" altLang="en-US" dirty="0"/>
              <a:t>模型下的 </a:t>
            </a:r>
            <a:r>
              <a:rPr lang="en-US" altLang="zh-TW" dirty="0"/>
              <a:t>Sharpe ratio </a:t>
            </a:r>
            <a:r>
              <a:rPr lang="zh-TW" altLang="en-US" dirty="0"/>
              <a:t>從最小化變異數至 </a:t>
            </a:r>
            <a:r>
              <a:rPr lang="en-US" altLang="zh-TW" dirty="0"/>
              <a:t>65 </a:t>
            </a:r>
            <a:r>
              <a:rPr lang="zh-TW" altLang="en-US" dirty="0"/>
              <a:t>百分位數的區間段遞增，並於後續遞減，呈現效率前緣上 </a:t>
            </a:r>
            <a:r>
              <a:rPr lang="en-US" altLang="zh-TW" dirty="0"/>
              <a:t>Sharpe ratio </a:t>
            </a:r>
            <a:r>
              <a:rPr lang="zh-TW" altLang="en-US" dirty="0"/>
              <a:t>的典型變動模式。</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57</a:t>
            </a:fld>
            <a:endParaRPr lang="zh-CN" altLang="en-US"/>
          </a:p>
        </p:txBody>
      </p:sp>
    </p:spTree>
    <p:extLst>
      <p:ext uri="{BB962C8B-B14F-4D97-AF65-F5344CB8AC3E}">
        <p14:creationId xmlns:p14="http://schemas.microsoft.com/office/powerpoint/2010/main" val="2132563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接下來我們轉移至實務市場。表中數據顯示除了 </a:t>
            </a:r>
            <a:r>
              <a:rPr lang="en-US" altLang="zh-TW" dirty="0"/>
              <a:t>HRP </a:t>
            </a:r>
            <a:r>
              <a:rPr lang="zh-TW" altLang="en-US" dirty="0"/>
              <a:t>的 </a:t>
            </a:r>
            <a:r>
              <a:rPr lang="en-US" altLang="zh-TW" dirty="0"/>
              <a:t>SL </a:t>
            </a:r>
            <a:r>
              <a:rPr lang="zh-TW" altLang="en-US" dirty="0"/>
              <a:t>分配法之外，</a:t>
            </a:r>
            <a:r>
              <a:rPr lang="en-US" altLang="zh-TW" dirty="0"/>
              <a:t>MPT </a:t>
            </a:r>
            <a:r>
              <a:rPr lang="zh-TW" altLang="en-US" dirty="0"/>
              <a:t>模型產生滑價的懲罰比其餘 </a:t>
            </a:r>
            <a:r>
              <a:rPr lang="en-US" altLang="zh-TW" dirty="0"/>
              <a:t>HRP </a:t>
            </a:r>
            <a:r>
              <a:rPr lang="zh-TW" altLang="en-US" dirty="0"/>
              <a:t>的三種模型嚴峻。</a:t>
            </a:r>
            <a:endParaRPr lang="en-US" altLang="zh-TW" dirty="0"/>
          </a:p>
          <a:p>
            <a:r>
              <a:rPr lang="en-US" altLang="zh-TW" dirty="0"/>
              <a:t>2. </a:t>
            </a:r>
            <a:r>
              <a:rPr lang="zh-TW" altLang="en-US" dirty="0"/>
              <a:t>最後 </a:t>
            </a:r>
            <a:r>
              <a:rPr lang="en-US" altLang="zh-TW" dirty="0"/>
              <a:t>HRP </a:t>
            </a:r>
            <a:r>
              <a:rPr lang="zh-TW" altLang="en-US" dirty="0"/>
              <a:t>的</a:t>
            </a:r>
            <a:r>
              <a:rPr lang="en-US" altLang="zh-TW" dirty="0"/>
              <a:t>WM</a:t>
            </a:r>
            <a:r>
              <a:rPr lang="zh-TW" altLang="en-US" dirty="0"/>
              <a:t>以及 </a:t>
            </a:r>
            <a:r>
              <a:rPr lang="en-US" altLang="zh-TW" dirty="0"/>
              <a:t>CL </a:t>
            </a:r>
            <a:r>
              <a:rPr lang="zh-TW" altLang="en-US" dirty="0"/>
              <a:t>資金分配方法不論在一個升降單位抑或是兩個升降單位的設定下，皆有穩健的獲利。</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58</a:t>
            </a:fld>
            <a:endParaRPr lang="zh-CN" altLang="en-US"/>
          </a:p>
        </p:txBody>
      </p:sp>
    </p:spTree>
    <p:extLst>
      <p:ext uri="{BB962C8B-B14F-4D97-AF65-F5344CB8AC3E}">
        <p14:creationId xmlns:p14="http://schemas.microsoft.com/office/powerpoint/2010/main" val="1145209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HRP </a:t>
            </a:r>
            <a:r>
              <a:rPr lang="zh-TW" altLang="en-US" dirty="0"/>
              <a:t>的 </a:t>
            </a:r>
            <a:r>
              <a:rPr lang="en-US" altLang="zh-TW" dirty="0"/>
              <a:t>CL </a:t>
            </a:r>
            <a:r>
              <a:rPr lang="zh-TW" altLang="en-US" dirty="0"/>
              <a:t>以及 </a:t>
            </a:r>
            <a:r>
              <a:rPr lang="en-US" altLang="zh-TW" dirty="0"/>
              <a:t>WM </a:t>
            </a:r>
            <a:r>
              <a:rPr lang="zh-TW" altLang="en-US" dirty="0"/>
              <a:t>資金分配方法具有較高的風險調整後報酬率。</a:t>
            </a:r>
            <a:endParaRPr lang="en-US" altLang="zh-TW" dirty="0"/>
          </a:p>
          <a:p>
            <a:r>
              <a:rPr lang="en-US" altLang="zh-TW" dirty="0"/>
              <a:t>2. </a:t>
            </a:r>
            <a:r>
              <a:rPr lang="zh-TW" altLang="en-US" dirty="0"/>
              <a:t>這顯示在 </a:t>
            </a:r>
            <a:r>
              <a:rPr lang="en-US" altLang="zh-TW" dirty="0"/>
              <a:t>2017 </a:t>
            </a:r>
            <a:r>
              <a:rPr lang="zh-TW" altLang="en-US" dirty="0"/>
              <a:t>年，這兩種資金分配方法也展現充分的穩健性。</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59</a:t>
            </a:fld>
            <a:endParaRPr lang="zh-CN" altLang="en-US"/>
          </a:p>
        </p:txBody>
      </p:sp>
    </p:spTree>
    <p:extLst>
      <p:ext uri="{BB962C8B-B14F-4D97-AF65-F5344CB8AC3E}">
        <p14:creationId xmlns:p14="http://schemas.microsoft.com/office/powerpoint/2010/main" val="698708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圖的部分</a:t>
            </a:r>
            <a:endParaRPr lang="en-US" altLang="zh-TW" dirty="0"/>
          </a:p>
          <a:p>
            <a:pPr marL="228600" indent="-228600">
              <a:buAutoNum type="arabicPeriod"/>
            </a:pPr>
            <a:r>
              <a:rPr lang="zh-TW" altLang="en-US" dirty="0"/>
              <a:t>最後我們比較 </a:t>
            </a:r>
            <a:r>
              <a:rPr lang="en-US" altLang="zh-TW" dirty="0"/>
              <a:t>MPT </a:t>
            </a:r>
            <a:r>
              <a:rPr lang="zh-TW" altLang="en-US" dirty="0"/>
              <a:t>模型加入權重限制式的實務市場績效。</a:t>
            </a:r>
            <a:endParaRPr lang="en-US" altLang="zh-TW" dirty="0"/>
          </a:p>
          <a:p>
            <a:pPr marL="228600" indent="-228600">
              <a:buAutoNum type="arabicPeriod"/>
            </a:pPr>
            <a:r>
              <a:rPr lang="zh-TW" altLang="en-US" dirty="0"/>
              <a:t>以 </a:t>
            </a:r>
            <a:r>
              <a:rPr lang="en-US" altLang="zh-TW" dirty="0"/>
              <a:t>2017 </a:t>
            </a:r>
            <a:r>
              <a:rPr lang="zh-TW" altLang="en-US" dirty="0"/>
              <a:t>年 </a:t>
            </a:r>
            <a:r>
              <a:rPr lang="en-US" altLang="zh-TW" dirty="0"/>
              <a:t>3 </a:t>
            </a:r>
            <a:r>
              <a:rPr lang="zh-TW" altLang="en-US" dirty="0"/>
              <a:t>月 </a:t>
            </a:r>
            <a:r>
              <a:rPr lang="en-US" altLang="zh-TW" dirty="0"/>
              <a:t>21 </a:t>
            </a:r>
            <a:r>
              <a:rPr lang="zh-TW" altLang="en-US" dirty="0"/>
              <a:t>日為例，從圖中可發現大部分策略的最大權重值下降，並且分散程度也縮小。</a:t>
            </a:r>
            <a:endParaRPr lang="en-US" altLang="zh-TW" dirty="0"/>
          </a:p>
          <a:p>
            <a:pPr marL="0" indent="0">
              <a:buNone/>
            </a:pPr>
            <a:r>
              <a:rPr lang="zh-TW" altLang="en-US" dirty="0"/>
              <a:t>表的部分</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表中可看見權重的離散程度和最大值都被限縮了</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 表中加入限制式的權重平均值在等於未加入限制式的模型是因為最低權重總和接近一</a:t>
            </a:r>
            <a:r>
              <a:rPr lang="en-US" altLang="zh-TW" dirty="0"/>
              <a:t>(</a:t>
            </a:r>
            <a:r>
              <a:rPr lang="zh-TW" altLang="en-US" dirty="0"/>
              <a:t>最低者約為</a:t>
            </a:r>
            <a:r>
              <a:rPr lang="en-US" altLang="zh-TW" dirty="0"/>
              <a:t> 0.9992)</a:t>
            </a:r>
          </a:p>
          <a:p>
            <a:pPr marL="228600" indent="-228600">
              <a:buAutoNum type="arabicPeriod"/>
            </a:pP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60</a:t>
            </a:fld>
            <a:endParaRPr lang="zh-CN" altLang="en-US"/>
          </a:p>
        </p:txBody>
      </p:sp>
    </p:spTree>
    <p:extLst>
      <p:ext uri="{BB962C8B-B14F-4D97-AF65-F5344CB8AC3E}">
        <p14:creationId xmlns:p14="http://schemas.microsoft.com/office/powerpoint/2010/main" val="2644229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61</a:t>
            </a:fld>
            <a:endParaRPr lang="zh-CN" altLang="en-US"/>
          </a:p>
        </p:txBody>
      </p:sp>
    </p:spTree>
    <p:extLst>
      <p:ext uri="{BB962C8B-B14F-4D97-AF65-F5344CB8AC3E}">
        <p14:creationId xmlns:p14="http://schemas.microsoft.com/office/powerpoint/2010/main" val="2473917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dirty="0"/>
              <a:t>MPT </a:t>
            </a:r>
            <a:r>
              <a:rPr lang="zh-TW" altLang="en-US" dirty="0"/>
              <a:t>模型加入限制式後，策略的獲利指標大幅提升，能在滑價懲罰設定為兩個升降單位時勝過</a:t>
            </a:r>
            <a:r>
              <a:rPr lang="en-US" altLang="zh-TW" dirty="0"/>
              <a:t>HRP</a:t>
            </a:r>
            <a:r>
              <a:rPr lang="zh-TW" altLang="en-US" dirty="0"/>
              <a:t>的</a:t>
            </a:r>
            <a:r>
              <a:rPr lang="en-US" altLang="zh-TW" dirty="0"/>
              <a:t>WM</a:t>
            </a:r>
            <a:r>
              <a:rPr lang="zh-TW" altLang="en-US" dirty="0"/>
              <a:t>分配法。</a:t>
            </a:r>
            <a:endParaRPr lang="en-US" altLang="zh-TW" dirty="0"/>
          </a:p>
          <a:p>
            <a:pPr marL="228600" indent="-228600">
              <a:buAutoNum type="arabicPeriod"/>
            </a:pPr>
            <a:r>
              <a:rPr lang="zh-TW" altLang="en-US" dirty="0"/>
              <a:t>最佳模型的績效能逼近滑價懲罰設定為兩個升降單位時，</a:t>
            </a:r>
            <a:r>
              <a:rPr lang="en-US" altLang="zh-TW" dirty="0"/>
              <a:t>HRP</a:t>
            </a:r>
            <a:r>
              <a:rPr lang="zh-TW" altLang="en-US" dirty="0"/>
              <a:t>的</a:t>
            </a:r>
            <a:r>
              <a:rPr lang="en-US" altLang="zh-TW" dirty="0"/>
              <a:t>WM</a:t>
            </a:r>
            <a:r>
              <a:rPr lang="zh-TW" altLang="en-US" dirty="0"/>
              <a:t>資金配置法。</a:t>
            </a:r>
            <a:endParaRPr lang="en-US" altLang="zh-TW" dirty="0"/>
          </a:p>
          <a:p>
            <a:pPr marL="228600" indent="-228600">
              <a:buAutoNum type="arabicPeriod"/>
            </a:pPr>
            <a:r>
              <a:rPr lang="zh-TW" altLang="en-US" dirty="0"/>
              <a:t>至此，我們可以確認 </a:t>
            </a:r>
            <a:r>
              <a:rPr lang="en-US" altLang="zh-TW" dirty="0"/>
              <a:t>2017 </a:t>
            </a:r>
            <a:r>
              <a:rPr lang="zh-TW" altLang="en-US" dirty="0"/>
              <a:t>年有做資金配置的模型績效較佳。</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62</a:t>
            </a:fld>
            <a:endParaRPr lang="zh-CN" altLang="en-US"/>
          </a:p>
        </p:txBody>
      </p:sp>
    </p:spTree>
    <p:extLst>
      <p:ext uri="{BB962C8B-B14F-4D97-AF65-F5344CB8AC3E}">
        <p14:creationId xmlns:p14="http://schemas.microsoft.com/office/powerpoint/2010/main" val="1870428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我們發現在理論市場的設定下，</a:t>
            </a:r>
            <a:r>
              <a:rPr lang="en-US" altLang="zh-TW" dirty="0"/>
              <a:t>Ti </a:t>
            </a:r>
            <a:r>
              <a:rPr lang="zh-TW" altLang="en-US" dirty="0"/>
              <a:t>等人不做資金配置的策略於獲利指標（</a:t>
            </a:r>
            <a:r>
              <a:rPr lang="en-US" altLang="zh-TW" dirty="0"/>
              <a:t>TPR </a:t>
            </a:r>
            <a:r>
              <a:rPr lang="zh-TW" altLang="en-US" dirty="0"/>
              <a:t>與 </a:t>
            </a:r>
            <a:r>
              <a:rPr lang="en-US" altLang="zh-TW" dirty="0"/>
              <a:t>APO</a:t>
            </a:r>
            <a:r>
              <a:rPr lang="zh-TW" altLang="en-US" dirty="0"/>
              <a:t>）勝過於所有資金配置的策略。原因是 </a:t>
            </a:r>
            <a:r>
              <a:rPr lang="en-US" altLang="zh-TW" dirty="0"/>
              <a:t>2018 </a:t>
            </a:r>
            <a:r>
              <a:rPr lang="zh-TW" altLang="en-US" dirty="0"/>
              <a:t>年的 </a:t>
            </a:r>
            <a:r>
              <a:rPr lang="en-US" altLang="zh-TW" dirty="0"/>
              <a:t>3</a:t>
            </a:r>
            <a:r>
              <a:rPr lang="zh-TW" altLang="en-US" dirty="0"/>
              <a:t>月 </a:t>
            </a:r>
            <a:r>
              <a:rPr lang="en-US" altLang="zh-TW" dirty="0"/>
              <a:t>15 </a:t>
            </a:r>
            <a:r>
              <a:rPr lang="zh-TW" altLang="en-US" dirty="0"/>
              <a:t>號和 </a:t>
            </a:r>
            <a:r>
              <a:rPr lang="en-US" altLang="zh-TW" dirty="0"/>
              <a:t>10 </a:t>
            </a:r>
            <a:r>
              <a:rPr lang="zh-TW" altLang="en-US" dirty="0"/>
              <a:t>月 </a:t>
            </a:r>
            <a:r>
              <a:rPr lang="en-US" altLang="zh-TW" dirty="0"/>
              <a:t>30 </a:t>
            </a:r>
            <a:r>
              <a:rPr lang="zh-TW" altLang="en-US" dirty="0"/>
              <a:t>號有大量的配對被開倉並獲利，使單日累積獲利大增。因此我們也會附上 </a:t>
            </a:r>
            <a:r>
              <a:rPr lang="en-US" altLang="zh-TW" dirty="0"/>
              <a:t>2018 </a:t>
            </a:r>
            <a:r>
              <a:rPr lang="zh-TW" altLang="en-US" dirty="0"/>
              <a:t>年去除 </a:t>
            </a:r>
            <a:r>
              <a:rPr lang="en-US" altLang="zh-TW" dirty="0"/>
              <a:t>3 </a:t>
            </a:r>
            <a:r>
              <a:rPr lang="zh-TW" altLang="en-US" dirty="0"/>
              <a:t>月 </a:t>
            </a:r>
            <a:r>
              <a:rPr lang="en-US" altLang="zh-TW" dirty="0"/>
              <a:t>15 </a:t>
            </a:r>
            <a:r>
              <a:rPr lang="zh-TW" altLang="en-US" dirty="0"/>
              <a:t>號以及 </a:t>
            </a:r>
            <a:r>
              <a:rPr lang="en-US" altLang="zh-TW" dirty="0"/>
              <a:t>10 </a:t>
            </a:r>
            <a:r>
              <a:rPr lang="zh-TW" altLang="en-US" dirty="0"/>
              <a:t>月 </a:t>
            </a:r>
            <a:r>
              <a:rPr lang="en-US" altLang="zh-TW" dirty="0"/>
              <a:t>30 </a:t>
            </a:r>
            <a:r>
              <a:rPr lang="zh-TW" altLang="en-US" dirty="0"/>
              <a:t>號的回測結果。</a:t>
            </a:r>
            <a:endParaRPr lang="en-US" altLang="zh-TW" dirty="0"/>
          </a:p>
          <a:p>
            <a:pPr marL="228600" indent="-228600">
              <a:buAutoNum type="arabicPeriod"/>
            </a:pPr>
            <a:r>
              <a:rPr lang="zh-TW" altLang="en-US" dirty="0"/>
              <a:t>風險調整後報酬率則是 </a:t>
            </a:r>
            <a:r>
              <a:rPr lang="en-US" altLang="zh-TW" dirty="0"/>
              <a:t>MPT </a:t>
            </a:r>
            <a:r>
              <a:rPr lang="zh-TW" altLang="en-US" dirty="0"/>
              <a:t>的最小變異數策略與 </a:t>
            </a:r>
            <a:r>
              <a:rPr lang="en-US" altLang="zh-TW" dirty="0"/>
              <a:t>HRP </a:t>
            </a:r>
            <a:r>
              <a:rPr lang="zh-TW" altLang="en-US" dirty="0"/>
              <a:t>的 </a:t>
            </a:r>
            <a:r>
              <a:rPr lang="en-US" altLang="zh-TW" dirty="0"/>
              <a:t>SL</a:t>
            </a:r>
            <a:r>
              <a:rPr lang="zh-TW" altLang="en-US" dirty="0"/>
              <a:t>分配法表現最佳。然而這些績效上的提升並非來自權重配置的改善。</a:t>
            </a:r>
            <a:endParaRPr lang="en-US" altLang="zh-TW" dirty="0"/>
          </a:p>
          <a:p>
            <a:pPr marL="228600" indent="-228600">
              <a:buAutoNum type="arabicPeriod"/>
            </a:pPr>
            <a:r>
              <a:rPr lang="zh-TW" altLang="en-US" dirty="0"/>
              <a:t>我們發現</a:t>
            </a:r>
            <a:r>
              <a:rPr lang="en-US" altLang="zh-TW" dirty="0"/>
              <a:t>MPT </a:t>
            </a:r>
            <a:r>
              <a:rPr lang="zh-TW" altLang="en-US" dirty="0"/>
              <a:t>最小變異數模型有較高的</a:t>
            </a:r>
            <a:r>
              <a:rPr lang="en-US" altLang="zh-TW" dirty="0"/>
              <a:t>Sharpe ratio </a:t>
            </a:r>
            <a:r>
              <a:rPr lang="zh-TW" altLang="en-US" dirty="0"/>
              <a:t>，是因每日報酬率波動幅度較低，而非較高的每日加權報酬率；同樣地，</a:t>
            </a:r>
            <a:r>
              <a:rPr lang="en-US" altLang="zh-TW" dirty="0"/>
              <a:t>HRP </a:t>
            </a:r>
            <a:r>
              <a:rPr lang="zh-TW" altLang="en-US" dirty="0"/>
              <a:t>的 </a:t>
            </a:r>
            <a:r>
              <a:rPr lang="en-US" altLang="zh-TW" dirty="0"/>
              <a:t>SL </a:t>
            </a:r>
            <a:r>
              <a:rPr lang="zh-TW" altLang="en-US" dirty="0"/>
              <a:t>分配法也是因為其每日虧損報酬率的離散程度較小。</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63</a:t>
            </a:fld>
            <a:endParaRPr lang="zh-CN" altLang="en-US"/>
          </a:p>
        </p:txBody>
      </p:sp>
    </p:spTree>
    <p:extLst>
      <p:ext uri="{BB962C8B-B14F-4D97-AF65-F5344CB8AC3E}">
        <p14:creationId xmlns:p14="http://schemas.microsoft.com/office/powerpoint/2010/main" val="2517216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以 </a:t>
            </a:r>
            <a:r>
              <a:rPr lang="en-US" altLang="zh-TW" dirty="0"/>
              <a:t>2018 </a:t>
            </a:r>
            <a:r>
              <a:rPr lang="zh-TW" altLang="en-US" dirty="0"/>
              <a:t>年 </a:t>
            </a:r>
            <a:r>
              <a:rPr lang="en-US" altLang="zh-TW" dirty="0"/>
              <a:t>5 </a:t>
            </a:r>
            <a:r>
              <a:rPr lang="zh-TW" altLang="en-US" dirty="0"/>
              <a:t>月 </a:t>
            </a:r>
            <a:r>
              <a:rPr lang="en-US" altLang="zh-TW" dirty="0"/>
              <a:t>10 </a:t>
            </a:r>
            <a:r>
              <a:rPr lang="zh-TW" altLang="en-US" dirty="0"/>
              <a:t>日為例，我們一樣可發現，</a:t>
            </a:r>
            <a:r>
              <a:rPr lang="en-US" altLang="zh-TW" dirty="0"/>
              <a:t>HRP </a:t>
            </a:r>
            <a:r>
              <a:rPr lang="zh-TW" altLang="en-US" dirty="0"/>
              <a:t>的 </a:t>
            </a:r>
            <a:r>
              <a:rPr lang="en-US" altLang="zh-TW" dirty="0"/>
              <a:t>SL </a:t>
            </a:r>
            <a:r>
              <a:rPr lang="zh-TW" altLang="en-US" dirty="0"/>
              <a:t>分類法仍出現單一配對占用一成總資金的情況，是所有策略中資金配置最不均的。另一方面，</a:t>
            </a:r>
            <a:r>
              <a:rPr lang="en-US" altLang="zh-TW" dirty="0"/>
              <a:t>MPT </a:t>
            </a:r>
            <a:r>
              <a:rPr lang="zh-TW" altLang="en-US" dirty="0"/>
              <a:t>模型在設定目標報酬率為第 </a:t>
            </a:r>
            <a:r>
              <a:rPr lang="en-US" altLang="zh-TW" dirty="0"/>
              <a:t>85 </a:t>
            </a:r>
            <a:r>
              <a:rPr lang="zh-TW" altLang="en-US" dirty="0"/>
              <a:t>百分位時，產生第二高的單一配對權重值。與 </a:t>
            </a:r>
            <a:r>
              <a:rPr lang="en-US" altLang="zh-TW" dirty="0"/>
              <a:t>HRP </a:t>
            </a:r>
            <a:r>
              <a:rPr lang="zh-TW" altLang="en-US" dirty="0"/>
              <a:t>策略相比，</a:t>
            </a:r>
            <a:r>
              <a:rPr lang="en-US" altLang="zh-TW" dirty="0"/>
              <a:t>MPT </a:t>
            </a:r>
            <a:r>
              <a:rPr lang="zh-TW" altLang="en-US" dirty="0"/>
              <a:t>策略整體上仍傾向產生更多較高的單一配對權重，顯示實務市場依然會面臨較大的流動性風險。</a:t>
            </a:r>
            <a:endParaRPr lang="en-US" altLang="zh-TW" dirty="0"/>
          </a:p>
          <a:p>
            <a:pPr marL="228600" indent="-228600">
              <a:buAutoNum type="arabicPeriod"/>
            </a:pPr>
            <a:r>
              <a:rPr lang="zh-TW" altLang="en-US" dirty="0"/>
              <a:t>進入摘要統計表後 </a:t>
            </a:r>
            <a:r>
              <a:rPr lang="en-US" altLang="zh-TW" dirty="0"/>
              <a:t>:  </a:t>
            </a:r>
            <a:r>
              <a:rPr lang="zh-TW" altLang="en-US" dirty="0"/>
              <a:t>先講</a:t>
            </a:r>
            <a:r>
              <a:rPr lang="en-US" altLang="zh-TW" dirty="0"/>
              <a:t>HRP</a:t>
            </a:r>
            <a:r>
              <a:rPr lang="zh-TW" altLang="en-US" dirty="0"/>
              <a:t> </a:t>
            </a:r>
            <a:r>
              <a:rPr lang="en-US" altLang="zh-TW" dirty="0"/>
              <a:t>SL</a:t>
            </a:r>
            <a:r>
              <a:rPr lang="zh-TW" altLang="en-US" dirty="0"/>
              <a:t>法，再講</a:t>
            </a:r>
            <a:r>
              <a:rPr lang="en-US" altLang="zh-TW" dirty="0"/>
              <a:t>MPT</a:t>
            </a:r>
            <a:r>
              <a:rPr lang="zh-TW" altLang="en-US" dirty="0"/>
              <a:t>的</a:t>
            </a:r>
            <a:r>
              <a:rPr lang="en-US" altLang="zh-TW" dirty="0"/>
              <a:t>85</a:t>
            </a:r>
            <a:r>
              <a:rPr lang="zh-TW" altLang="en-US" dirty="0"/>
              <a:t>分位數。</a:t>
            </a:r>
            <a:r>
              <a:rPr lang="en-US" altLang="zh-TW" dirty="0"/>
              <a:t>MPT</a:t>
            </a:r>
            <a:r>
              <a:rPr lang="zh-TW" altLang="en-US" dirty="0"/>
              <a:t>法的標準差和最大值比</a:t>
            </a:r>
            <a:r>
              <a:rPr lang="en-US" altLang="zh-TW" dirty="0"/>
              <a:t>HRP</a:t>
            </a:r>
            <a:r>
              <a:rPr lang="zh-TW" altLang="en-US" dirty="0"/>
              <a:t>的其餘</a:t>
            </a:r>
            <a:r>
              <a:rPr lang="en-US" altLang="zh-TW" dirty="0"/>
              <a:t>3</a:t>
            </a:r>
            <a:r>
              <a:rPr lang="zh-TW" altLang="en-US" dirty="0"/>
              <a:t>個方法皆大。</a:t>
            </a:r>
          </a:p>
          <a:p>
            <a:pPr marL="0" indent="0">
              <a:buNone/>
            </a:pPr>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64</a:t>
            </a:fld>
            <a:endParaRPr lang="zh-CN" altLang="en-US"/>
          </a:p>
        </p:txBody>
      </p:sp>
    </p:spTree>
    <p:extLst>
      <p:ext uri="{BB962C8B-B14F-4D97-AF65-F5344CB8AC3E}">
        <p14:creationId xmlns:p14="http://schemas.microsoft.com/office/powerpoint/2010/main" val="108200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先講</a:t>
            </a:r>
            <a:r>
              <a:rPr lang="en-US" altLang="zh-TW" dirty="0"/>
              <a:t>HRP</a:t>
            </a:r>
            <a:r>
              <a:rPr lang="zh-TW" altLang="en-US" dirty="0"/>
              <a:t> </a:t>
            </a:r>
            <a:r>
              <a:rPr lang="en-US" altLang="zh-TW" dirty="0"/>
              <a:t>SL</a:t>
            </a:r>
            <a:r>
              <a:rPr lang="zh-TW" altLang="en-US" dirty="0"/>
              <a:t>法，再講</a:t>
            </a:r>
            <a:r>
              <a:rPr lang="en-US" altLang="zh-TW" dirty="0"/>
              <a:t>MPT</a:t>
            </a:r>
            <a:r>
              <a:rPr lang="zh-TW" altLang="en-US" dirty="0"/>
              <a:t>的</a:t>
            </a:r>
            <a:r>
              <a:rPr lang="en-US" altLang="zh-TW" dirty="0"/>
              <a:t>85</a:t>
            </a:r>
            <a:r>
              <a:rPr lang="zh-TW" altLang="en-US" dirty="0"/>
              <a:t>分位數。</a:t>
            </a:r>
            <a:endParaRPr lang="en-US" altLang="zh-TW" dirty="0"/>
          </a:p>
          <a:p>
            <a:r>
              <a:rPr lang="en-US" altLang="zh-TW" dirty="0"/>
              <a:t>MPT</a:t>
            </a:r>
            <a:r>
              <a:rPr lang="zh-TW" altLang="en-US" dirty="0"/>
              <a:t>法的標準差和最大值比</a:t>
            </a:r>
            <a:r>
              <a:rPr lang="en-US" altLang="zh-TW" dirty="0"/>
              <a:t>HRP</a:t>
            </a:r>
            <a:r>
              <a:rPr lang="zh-TW" altLang="en-US" dirty="0"/>
              <a:t>的其餘</a:t>
            </a:r>
            <a:r>
              <a:rPr lang="en-US" altLang="zh-TW" dirty="0"/>
              <a:t>3</a:t>
            </a:r>
            <a:r>
              <a:rPr lang="zh-TW" altLang="en-US" dirty="0"/>
              <a:t>個方法皆大。</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65</a:t>
            </a:fld>
            <a:endParaRPr lang="zh-CN" altLang="en-US"/>
          </a:p>
        </p:txBody>
      </p:sp>
    </p:spTree>
    <p:extLst>
      <p:ext uri="{BB962C8B-B14F-4D97-AF65-F5344CB8AC3E}">
        <p14:creationId xmlns:p14="http://schemas.microsoft.com/office/powerpoint/2010/main" val="3577689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扣除</a:t>
            </a:r>
            <a:r>
              <a:rPr lang="en-US" altLang="zh-TW" dirty="0"/>
              <a:t>3/15</a:t>
            </a:r>
            <a:r>
              <a:rPr lang="zh-TW" altLang="en-US" dirty="0"/>
              <a:t>以及</a:t>
            </a:r>
            <a:r>
              <a:rPr lang="en-US" altLang="zh-TW" dirty="0"/>
              <a:t>10/30</a:t>
            </a:r>
            <a:r>
              <a:rPr lang="zh-TW" altLang="en-US" dirty="0"/>
              <a:t>號後，</a:t>
            </a:r>
            <a:r>
              <a:rPr lang="en-US" altLang="zh-TW" dirty="0"/>
              <a:t>HRP </a:t>
            </a:r>
            <a:r>
              <a:rPr lang="zh-TW" altLang="en-US" dirty="0"/>
              <a:t>的</a:t>
            </a:r>
            <a:r>
              <a:rPr lang="en-US" altLang="zh-TW" dirty="0"/>
              <a:t>WM </a:t>
            </a:r>
            <a:r>
              <a:rPr lang="zh-TW" altLang="en-US" dirty="0"/>
              <a:t>的分配法在獲利指標（</a:t>
            </a:r>
            <a:r>
              <a:rPr lang="en-US" altLang="zh-TW" dirty="0"/>
              <a:t>TPR </a:t>
            </a:r>
            <a:r>
              <a:rPr lang="zh-TW" altLang="en-US" dirty="0"/>
              <a:t>和 </a:t>
            </a:r>
            <a:r>
              <a:rPr lang="en-US" altLang="zh-TW" dirty="0"/>
              <a:t>APO</a:t>
            </a:r>
            <a:r>
              <a:rPr lang="zh-TW" altLang="en-US" dirty="0"/>
              <a:t>）依然勝過所有的策略，然而 </a:t>
            </a:r>
            <a:r>
              <a:rPr lang="en-US" altLang="zh-TW" dirty="0"/>
              <a:t>Sharpe ratio </a:t>
            </a:r>
            <a:r>
              <a:rPr lang="zh-TW" altLang="en-US" dirty="0"/>
              <a:t>與</a:t>
            </a:r>
            <a:r>
              <a:rPr lang="en-US" altLang="zh-TW" dirty="0"/>
              <a:t>Sortino ratio </a:t>
            </a:r>
            <a:r>
              <a:rPr lang="zh-TW" altLang="en-US" dirty="0"/>
              <a:t>則是 </a:t>
            </a:r>
            <a:r>
              <a:rPr lang="en-US" altLang="zh-TW" dirty="0"/>
              <a:t>HRP </a:t>
            </a:r>
            <a:r>
              <a:rPr lang="zh-TW" altLang="en-US" dirty="0"/>
              <a:t>的 </a:t>
            </a:r>
            <a:r>
              <a:rPr lang="en-US" altLang="zh-TW" dirty="0"/>
              <a:t>AL </a:t>
            </a:r>
            <a:r>
              <a:rPr lang="zh-TW" altLang="en-US" dirty="0"/>
              <a:t>分配法與 </a:t>
            </a:r>
            <a:r>
              <a:rPr lang="en-US" altLang="zh-TW" dirty="0"/>
              <a:t>SL </a:t>
            </a:r>
            <a:r>
              <a:rPr lang="zh-TW" altLang="en-US" dirty="0"/>
              <a:t>分配法表現最佳。前者績效提升的原因仍是報酬率波動幅度較低，後者是每日虧損報酬率的離散程度較小所致。</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66</a:t>
            </a:fld>
            <a:endParaRPr lang="zh-CN" altLang="en-US"/>
          </a:p>
        </p:txBody>
      </p:sp>
    </p:spTree>
    <p:extLst>
      <p:ext uri="{BB962C8B-B14F-4D97-AF65-F5344CB8AC3E}">
        <p14:creationId xmlns:p14="http://schemas.microsoft.com/office/powerpoint/2010/main" val="338409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以台股</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年為例，</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3/15</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10/30</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日有大量成分股被開倉使單日曝險驟增，兩天的總動用資金分別約為</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9</a:t>
            </a: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億</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2000</a:t>
            </a: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萬，以及</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10</a:t>
            </a: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億</a:t>
            </a:r>
            <a:r>
              <a:rPr lang="en-US" altLang="zh-TW"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8000</a:t>
            </a:r>
            <a:r>
              <a:rPr lang="zh-TW" altLang="en-US" sz="1800" b="0" i="0" u="none" strike="noStrike"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萬。</a:t>
            </a:r>
            <a:endParaRPr lang="en-US" altLang="zh-TW" dirty="0"/>
          </a:p>
          <a:p>
            <a:r>
              <a:rPr lang="zh-TW" altLang="en-US" dirty="0"/>
              <a:t>圖中顯示，在台股</a:t>
            </a:r>
            <a:r>
              <a:rPr lang="en-US" altLang="zh-TW" dirty="0"/>
              <a:t>2015~2018</a:t>
            </a:r>
            <a:r>
              <a:rPr lang="zh-TW" altLang="en-US" dirty="0"/>
              <a:t>年的回測區段下，理論模型和實務模型的累積獲利截至</a:t>
            </a:r>
            <a:r>
              <a:rPr lang="en-US" altLang="zh-TW" dirty="0"/>
              <a:t>2018</a:t>
            </a:r>
            <a:r>
              <a:rPr lang="zh-TW" altLang="en-US" dirty="0"/>
              <a:t>年底有明顯的差距。</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25699854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我們也觀察到扣除</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的</a:t>
            </a:r>
            <a:r>
              <a:rPr lang="en-US" altLang="zh-TW" dirty="0"/>
              <a:t>MPT </a:t>
            </a:r>
            <a:r>
              <a:rPr lang="zh-TW" altLang="en-US" dirty="0"/>
              <a:t>模型，其 </a:t>
            </a:r>
            <a:r>
              <a:rPr lang="en-US" altLang="zh-TW" dirty="0"/>
              <a:t>Sharpe ratio </a:t>
            </a:r>
            <a:r>
              <a:rPr lang="zh-TW" altLang="en-US" dirty="0"/>
              <a:t>從最小化變異數至 </a:t>
            </a:r>
            <a:r>
              <a:rPr lang="en-US" altLang="zh-TW" dirty="0"/>
              <a:t>60 </a:t>
            </a:r>
            <a:r>
              <a:rPr lang="zh-TW" altLang="en-US" dirty="0"/>
              <a:t>百分位數的區間段遞增，並於後續遞減，呈現效率前緣上 </a:t>
            </a:r>
            <a:r>
              <a:rPr lang="en-US" altLang="zh-TW" dirty="0"/>
              <a:t>Sharpe ratio </a:t>
            </a:r>
            <a:r>
              <a:rPr lang="zh-TW" altLang="en-US" dirty="0"/>
              <a:t>的典型變動模式。</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67</a:t>
            </a:fld>
            <a:endParaRPr lang="zh-CN" altLang="en-US"/>
          </a:p>
        </p:txBody>
      </p:sp>
    </p:spTree>
    <p:extLst>
      <p:ext uri="{BB962C8B-B14F-4D97-AF65-F5344CB8AC3E}">
        <p14:creationId xmlns:p14="http://schemas.microsoft.com/office/powerpoint/2010/main" val="4033527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接下來我們從理論市場轉移至實務市場。表中數據顯示除了 </a:t>
            </a:r>
            <a:r>
              <a:rPr lang="en-US" altLang="zh-TW" dirty="0"/>
              <a:t>HRP </a:t>
            </a:r>
            <a:r>
              <a:rPr lang="zh-TW" altLang="en-US" dirty="0"/>
              <a:t>的 </a:t>
            </a:r>
            <a:r>
              <a:rPr lang="en-US" altLang="zh-TW" dirty="0"/>
              <a:t>SL </a:t>
            </a:r>
            <a:r>
              <a:rPr lang="zh-TW" altLang="en-US" dirty="0"/>
              <a:t>分配法之外，</a:t>
            </a:r>
            <a:r>
              <a:rPr lang="en-US" altLang="zh-TW" dirty="0"/>
              <a:t>MPT </a:t>
            </a:r>
            <a:r>
              <a:rPr lang="zh-TW" altLang="en-US" dirty="0"/>
              <a:t>模型產生滑價的懲罰比其餘 </a:t>
            </a:r>
            <a:r>
              <a:rPr lang="en-US" altLang="zh-TW" dirty="0"/>
              <a:t>HRP </a:t>
            </a:r>
            <a:r>
              <a:rPr lang="zh-TW" altLang="en-US" dirty="0"/>
              <a:t>的三種模型嚴峻。</a:t>
            </a:r>
            <a:endParaRPr lang="en-US" altLang="zh-TW" dirty="0"/>
          </a:p>
          <a:p>
            <a:r>
              <a:rPr lang="en-US" altLang="zh-TW" dirty="0"/>
              <a:t>2. </a:t>
            </a:r>
            <a:r>
              <a:rPr lang="en-US" altLang="zh-TW" dirty="0" err="1"/>
              <a:t>Ti</a:t>
            </a:r>
            <a:r>
              <a:rPr lang="en-US" altLang="zh-TW" dirty="0"/>
              <a:t> </a:t>
            </a:r>
            <a:r>
              <a:rPr lang="zh-TW" altLang="en-US" dirty="0"/>
              <a:t>等人不做資金配置的策略有最佳的獲利 。其次為</a:t>
            </a:r>
            <a:r>
              <a:rPr lang="en-US" altLang="zh-TW" dirty="0"/>
              <a:t>HRP </a:t>
            </a:r>
            <a:r>
              <a:rPr lang="zh-TW" altLang="en-US" dirty="0"/>
              <a:t>的 </a:t>
            </a:r>
            <a:r>
              <a:rPr lang="en-US" altLang="zh-TW" dirty="0"/>
              <a:t>WM </a:t>
            </a:r>
            <a:r>
              <a:rPr lang="zh-TW" altLang="en-US" dirty="0"/>
              <a:t>分配法。</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68</a:t>
            </a:fld>
            <a:endParaRPr lang="zh-CN" altLang="en-US"/>
          </a:p>
        </p:txBody>
      </p:sp>
    </p:spTree>
    <p:extLst>
      <p:ext uri="{BB962C8B-B14F-4D97-AF65-F5344CB8AC3E}">
        <p14:creationId xmlns:p14="http://schemas.microsoft.com/office/powerpoint/2010/main" val="27034526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若去除 </a:t>
            </a:r>
            <a:r>
              <a:rPr lang="en-US" altLang="zh-TW" dirty="0"/>
              <a:t>3 </a:t>
            </a:r>
            <a:r>
              <a:rPr lang="zh-TW" altLang="en-US" dirty="0"/>
              <a:t>月 </a:t>
            </a:r>
            <a:r>
              <a:rPr lang="en-US" altLang="zh-TW" dirty="0"/>
              <a:t>15 </a:t>
            </a:r>
            <a:r>
              <a:rPr lang="zh-TW" altLang="en-US" dirty="0"/>
              <a:t>日以及 </a:t>
            </a:r>
            <a:r>
              <a:rPr lang="en-US" altLang="zh-TW" dirty="0"/>
              <a:t>10</a:t>
            </a:r>
            <a:r>
              <a:rPr lang="zh-TW" altLang="en-US" dirty="0"/>
              <a:t>月 </a:t>
            </a:r>
            <a:r>
              <a:rPr lang="en-US" altLang="zh-TW" dirty="0"/>
              <a:t>30 </a:t>
            </a:r>
            <a:r>
              <a:rPr lang="zh-TW" altLang="en-US" dirty="0"/>
              <a:t>日這兩個交易日，則 </a:t>
            </a:r>
            <a:r>
              <a:rPr lang="en-US" altLang="zh-TW" dirty="0"/>
              <a:t>HRP </a:t>
            </a:r>
            <a:r>
              <a:rPr lang="zh-TW" altLang="en-US" dirty="0"/>
              <a:t>的 </a:t>
            </a:r>
            <a:r>
              <a:rPr lang="en-US" altLang="zh-TW" dirty="0"/>
              <a:t>WM </a:t>
            </a:r>
            <a:r>
              <a:rPr lang="zh-TW" altLang="en-US" dirty="0"/>
              <a:t>分配法於獲利指標位居第一，說明該方法具備穩健的獲利能力。</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69</a:t>
            </a:fld>
            <a:endParaRPr lang="zh-CN" altLang="en-US"/>
          </a:p>
        </p:txBody>
      </p:sp>
    </p:spTree>
    <p:extLst>
      <p:ext uri="{BB962C8B-B14F-4D97-AF65-F5344CB8AC3E}">
        <p14:creationId xmlns:p14="http://schemas.microsoft.com/office/powerpoint/2010/main" val="38774854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HRP </a:t>
            </a:r>
            <a:r>
              <a:rPr lang="zh-TW" altLang="en-US" dirty="0"/>
              <a:t>的</a:t>
            </a:r>
            <a:r>
              <a:rPr lang="en-US" altLang="zh-TW" dirty="0"/>
              <a:t>CL </a:t>
            </a:r>
            <a:r>
              <a:rPr lang="zh-TW" altLang="en-US" dirty="0"/>
              <a:t>法有最高的 </a:t>
            </a:r>
            <a:r>
              <a:rPr lang="en-US" altLang="zh-TW" dirty="0"/>
              <a:t>Sharpe ratio</a:t>
            </a:r>
            <a:r>
              <a:rPr lang="zh-TW" altLang="en-US" dirty="0"/>
              <a:t>，</a:t>
            </a:r>
            <a:r>
              <a:rPr lang="en-US" altLang="zh-TW" dirty="0"/>
              <a:t>WM </a:t>
            </a:r>
            <a:r>
              <a:rPr lang="zh-TW" altLang="en-US" dirty="0"/>
              <a:t>分配法則有最高的 </a:t>
            </a:r>
            <a:r>
              <a:rPr lang="en-US" altLang="zh-TW" dirty="0" err="1"/>
              <a:t>Sortino</a:t>
            </a:r>
            <a:r>
              <a:rPr lang="en-US" altLang="zh-TW" dirty="0"/>
              <a:t> ratio</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70</a:t>
            </a:fld>
            <a:endParaRPr lang="zh-CN" altLang="en-US"/>
          </a:p>
        </p:txBody>
      </p:sp>
    </p:spTree>
    <p:extLst>
      <p:ext uri="{BB962C8B-B14F-4D97-AF65-F5344CB8AC3E}">
        <p14:creationId xmlns:p14="http://schemas.microsoft.com/office/powerpoint/2010/main" val="3828630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去除 </a:t>
            </a:r>
            <a:r>
              <a:rPr lang="en-US" altLang="zh-TW" dirty="0"/>
              <a:t>3 </a:t>
            </a:r>
            <a:r>
              <a:rPr lang="zh-TW" altLang="en-US" dirty="0"/>
              <a:t>月 </a:t>
            </a:r>
            <a:r>
              <a:rPr lang="en-US" altLang="zh-TW" dirty="0"/>
              <a:t>15 </a:t>
            </a:r>
            <a:r>
              <a:rPr lang="zh-TW" altLang="en-US" dirty="0"/>
              <a:t>日以及</a:t>
            </a:r>
            <a:r>
              <a:rPr lang="en-US" altLang="zh-TW" dirty="0"/>
              <a:t>10 </a:t>
            </a:r>
            <a:r>
              <a:rPr lang="zh-TW" altLang="en-US" dirty="0"/>
              <a:t>月 </a:t>
            </a:r>
            <a:r>
              <a:rPr lang="en-US" altLang="zh-TW" dirty="0"/>
              <a:t>30 </a:t>
            </a:r>
            <a:r>
              <a:rPr lang="zh-TW" altLang="en-US" dirty="0"/>
              <a:t>日這兩個交易日，則</a:t>
            </a:r>
            <a:r>
              <a:rPr lang="en-US" altLang="zh-TW" dirty="0"/>
              <a:t>WM </a:t>
            </a:r>
            <a:r>
              <a:rPr lang="zh-TW" altLang="en-US" dirty="0"/>
              <a:t>分配法具最佳的 </a:t>
            </a:r>
            <a:r>
              <a:rPr lang="en-US" altLang="zh-TW" dirty="0"/>
              <a:t>Sharpe </a:t>
            </a:r>
            <a:r>
              <a:rPr lang="zh-TW" altLang="en-US" dirty="0"/>
              <a:t>以及 </a:t>
            </a:r>
            <a:r>
              <a:rPr lang="en-US" altLang="zh-TW" dirty="0"/>
              <a:t>Sortino</a:t>
            </a:r>
            <a:r>
              <a:rPr lang="zh-TW" altLang="en-US" dirty="0"/>
              <a:t> </a:t>
            </a:r>
            <a:r>
              <a:rPr lang="en-US" altLang="zh-TW" dirty="0"/>
              <a:t>ratio</a:t>
            </a:r>
            <a:r>
              <a:rPr lang="zh-TW" altLang="en-US" dirty="0"/>
              <a:t>。</a:t>
            </a:r>
            <a:endParaRPr lang="en-US" altLang="zh-TW" dirty="0"/>
          </a:p>
          <a:p>
            <a:r>
              <a:rPr lang="en-US" altLang="zh-TW" dirty="0"/>
              <a:t>2.</a:t>
            </a:r>
            <a:r>
              <a:rPr lang="zh-TW" altLang="en-US" dirty="0"/>
              <a:t>顯示在 </a:t>
            </a:r>
            <a:r>
              <a:rPr lang="en-US" altLang="zh-TW" dirty="0"/>
              <a:t>2018 </a:t>
            </a:r>
            <a:r>
              <a:rPr lang="zh-TW" altLang="en-US" dirty="0"/>
              <a:t>年，</a:t>
            </a:r>
            <a:r>
              <a:rPr lang="en-US" altLang="zh-TW" dirty="0"/>
              <a:t>HRP </a:t>
            </a:r>
            <a:r>
              <a:rPr lang="zh-TW" altLang="en-US" dirty="0"/>
              <a:t>的 </a:t>
            </a:r>
            <a:r>
              <a:rPr lang="en-US" altLang="zh-TW" dirty="0"/>
              <a:t>WM </a:t>
            </a:r>
            <a:r>
              <a:rPr lang="zh-TW" altLang="en-US" dirty="0"/>
              <a:t>分配法為穩健的資金分配策略。</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71</a:t>
            </a:fld>
            <a:endParaRPr lang="zh-CN" altLang="en-US"/>
          </a:p>
        </p:txBody>
      </p:sp>
    </p:spTree>
    <p:extLst>
      <p:ext uri="{BB962C8B-B14F-4D97-AF65-F5344CB8AC3E}">
        <p14:creationId xmlns:p14="http://schemas.microsoft.com/office/powerpoint/2010/main" val="10234059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圖的部分</a:t>
            </a:r>
            <a:endParaRPr lang="en-US" altLang="zh-TW" dirty="0"/>
          </a:p>
          <a:p>
            <a:pPr marL="228600" indent="-228600">
              <a:buAutoNum type="arabicPeriod"/>
            </a:pPr>
            <a:r>
              <a:rPr lang="zh-TW" altLang="en-US" dirty="0"/>
              <a:t>最後我們比較 </a:t>
            </a:r>
            <a:r>
              <a:rPr lang="en-US" altLang="zh-TW" dirty="0"/>
              <a:t>MPT </a:t>
            </a:r>
            <a:r>
              <a:rPr lang="zh-TW" altLang="en-US" dirty="0"/>
              <a:t>模型加入權重限制式的實務市場績效。</a:t>
            </a:r>
            <a:endParaRPr lang="en-US" altLang="zh-TW" dirty="0"/>
          </a:p>
          <a:p>
            <a:pPr marL="228600" indent="-228600">
              <a:buAutoNum type="arabicPeriod"/>
            </a:pPr>
            <a:r>
              <a:rPr lang="zh-TW" altLang="en-US" dirty="0"/>
              <a:t>以 </a:t>
            </a:r>
            <a:r>
              <a:rPr lang="en-US" altLang="zh-TW" dirty="0"/>
              <a:t>2018 </a:t>
            </a:r>
            <a:r>
              <a:rPr lang="zh-TW" altLang="en-US" dirty="0"/>
              <a:t>年 </a:t>
            </a:r>
            <a:r>
              <a:rPr lang="en-US" altLang="zh-TW" dirty="0"/>
              <a:t>5 </a:t>
            </a:r>
            <a:r>
              <a:rPr lang="zh-TW" altLang="en-US" dirty="0"/>
              <a:t>月 </a:t>
            </a:r>
            <a:r>
              <a:rPr lang="en-US" altLang="zh-TW" dirty="0"/>
              <a:t>10 </a:t>
            </a:r>
            <a:r>
              <a:rPr lang="zh-TW" altLang="en-US" dirty="0"/>
              <a:t>日為例，從圖中可發現大部分策略的最大權重值下降，並且分散程度也縮小。</a:t>
            </a:r>
            <a:endParaRPr lang="en-US" altLang="zh-TW" dirty="0"/>
          </a:p>
          <a:p>
            <a:pPr marL="0" indent="0">
              <a:buNone/>
            </a:pPr>
            <a:r>
              <a:rPr lang="zh-TW" altLang="en-US" dirty="0"/>
              <a:t>表的部分</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表中可看見權重的離散程度和最大值被限縮了</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以下先不講</a:t>
            </a:r>
            <a:r>
              <a:rPr lang="en-US" altLang="zh-TW" dirty="0"/>
              <a:t>)</a:t>
            </a:r>
          </a:p>
          <a:p>
            <a:pPr marL="228600" indent="-228600">
              <a:buAutoNum type="arabicPeriod"/>
            </a:pPr>
            <a:r>
              <a:rPr lang="zh-TW" altLang="en-US" dirty="0"/>
              <a:t>加入限制式的權重平均值在四捨五入後的情況下未完全等於未加入限制式的模型 </a:t>
            </a:r>
            <a:r>
              <a:rPr lang="en-US" altLang="zh-TW" dirty="0"/>
              <a:t>(</a:t>
            </a:r>
            <a:r>
              <a:rPr lang="zh-TW" altLang="en-US" dirty="0"/>
              <a:t>加入限制式條件模型的權重和最低者約為 </a:t>
            </a:r>
            <a:r>
              <a:rPr lang="en-US" altLang="zh-TW" dirty="0"/>
              <a:t>0.9408</a:t>
            </a:r>
            <a:r>
              <a:rPr lang="zh-TW" altLang="en-US" dirty="0"/>
              <a:t>，來自設定 </a:t>
            </a:r>
            <a:r>
              <a:rPr lang="en-US" altLang="zh-TW" dirty="0"/>
              <a:t>60 </a:t>
            </a:r>
            <a:r>
              <a:rPr lang="zh-TW" altLang="en-US" dirty="0"/>
              <a:t>分位數的模型。最小化變異數以及設定 </a:t>
            </a:r>
            <a:r>
              <a:rPr lang="en-US" altLang="zh-TW" dirty="0"/>
              <a:t>75 </a:t>
            </a:r>
            <a:r>
              <a:rPr lang="zh-TW" altLang="en-US" dirty="0"/>
              <a:t>分位數報酬率的模型的權重和則分別為 </a:t>
            </a:r>
            <a:r>
              <a:rPr lang="en-US" altLang="zh-TW" dirty="0"/>
              <a:t>0.9916 </a:t>
            </a:r>
            <a:r>
              <a:rPr lang="zh-TW" altLang="en-US" dirty="0"/>
              <a:t>以及</a:t>
            </a:r>
            <a:r>
              <a:rPr lang="en-US" altLang="zh-TW" dirty="0"/>
              <a:t>0.9967</a:t>
            </a:r>
            <a:r>
              <a:rPr lang="zh-TW" altLang="en-US" dirty="0"/>
              <a:t>，因此權重平均值在四捨五入後的結果異於未加入限制式的模型。最低者約為</a:t>
            </a:r>
            <a:r>
              <a:rPr lang="en-US" altLang="zh-TW" dirty="0"/>
              <a:t> 0.9992)</a:t>
            </a:r>
          </a:p>
          <a:p>
            <a:pPr marL="228600" indent="-228600">
              <a:buAutoNum type="arabicPeriod"/>
            </a:pP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72</a:t>
            </a:fld>
            <a:endParaRPr lang="zh-CN" altLang="en-US"/>
          </a:p>
        </p:txBody>
      </p:sp>
    </p:spTree>
    <p:extLst>
      <p:ext uri="{BB962C8B-B14F-4D97-AF65-F5344CB8AC3E}">
        <p14:creationId xmlns:p14="http://schemas.microsoft.com/office/powerpoint/2010/main" val="14627932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73</a:t>
            </a:fld>
            <a:endParaRPr lang="zh-CN" altLang="en-US"/>
          </a:p>
        </p:txBody>
      </p:sp>
    </p:spTree>
    <p:extLst>
      <p:ext uri="{BB962C8B-B14F-4D97-AF65-F5344CB8AC3E}">
        <p14:creationId xmlns:p14="http://schemas.microsoft.com/office/powerpoint/2010/main" val="205395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dirty="0"/>
              <a:t>MPT </a:t>
            </a:r>
            <a:r>
              <a:rPr lang="zh-TW" altLang="en-US" dirty="0"/>
              <a:t>的模型在加入限制式後， 獲利能超越</a:t>
            </a:r>
            <a:r>
              <a:rPr lang="en-US" altLang="zh-TW" dirty="0"/>
              <a:t>HRP</a:t>
            </a:r>
            <a:r>
              <a:rPr lang="zh-TW" altLang="en-US" dirty="0"/>
              <a:t>的</a:t>
            </a:r>
            <a:r>
              <a:rPr lang="en-US" altLang="zh-TW" dirty="0"/>
              <a:t>WM</a:t>
            </a:r>
            <a:r>
              <a:rPr lang="zh-TW" altLang="en-US" dirty="0"/>
              <a:t>法。</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但 </a:t>
            </a:r>
            <a:r>
              <a:rPr lang="en-US" altLang="zh-TW" dirty="0"/>
              <a:t>Sharpe </a:t>
            </a:r>
            <a:r>
              <a:rPr lang="zh-TW" altLang="en-US" dirty="0"/>
              <a:t>仍為</a:t>
            </a:r>
            <a:r>
              <a:rPr lang="en-US" altLang="zh-TW" dirty="0"/>
              <a:t>HRP</a:t>
            </a:r>
            <a:r>
              <a:rPr lang="zh-TW" altLang="en-US" dirty="0"/>
              <a:t>的</a:t>
            </a:r>
            <a:r>
              <a:rPr lang="en-US" altLang="zh-TW" dirty="0"/>
              <a:t>CL</a:t>
            </a:r>
            <a:r>
              <a:rPr lang="zh-TW" altLang="en-US" dirty="0"/>
              <a:t>法較佳；</a:t>
            </a:r>
            <a:r>
              <a:rPr lang="en-US" altLang="zh-TW" dirty="0"/>
              <a:t>Sortino</a:t>
            </a:r>
            <a:r>
              <a:rPr lang="zh-TW" altLang="en-US" dirty="0"/>
              <a:t> </a:t>
            </a:r>
            <a:r>
              <a:rPr lang="en-US" altLang="zh-TW" dirty="0"/>
              <a:t>ratio</a:t>
            </a:r>
            <a:r>
              <a:rPr lang="zh-TW" altLang="en-US" dirty="0"/>
              <a:t>能在滑價懲罰設定為兩個升降單位時，勝過</a:t>
            </a:r>
            <a:r>
              <a:rPr lang="en-US" altLang="zh-TW" dirty="0"/>
              <a:t>HRP</a:t>
            </a:r>
            <a:r>
              <a:rPr lang="zh-TW" altLang="en-US" dirty="0"/>
              <a:t>的</a:t>
            </a:r>
            <a:r>
              <a:rPr lang="en-US" altLang="zh-TW" dirty="0"/>
              <a:t>WM</a:t>
            </a:r>
            <a:r>
              <a:rPr lang="zh-TW" altLang="en-US" dirty="0"/>
              <a:t>分配法。</a:t>
            </a:r>
            <a:endParaRPr lang="en-US" altLang="zh-TW" dirty="0"/>
          </a:p>
          <a:p>
            <a:pPr marL="228600" indent="-228600">
              <a:buAutoNum type="arabicPeriod"/>
            </a:pP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74</a:t>
            </a:fld>
            <a:endParaRPr lang="zh-CN" altLang="en-US"/>
          </a:p>
        </p:txBody>
      </p:sp>
    </p:spTree>
    <p:extLst>
      <p:ext uri="{BB962C8B-B14F-4D97-AF65-F5344CB8AC3E}">
        <p14:creationId xmlns:p14="http://schemas.microsoft.com/office/powerpoint/2010/main" val="19944083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去除 </a:t>
            </a:r>
            <a:r>
              <a:rPr lang="en-US" altLang="zh-TW" dirty="0"/>
              <a:t>3 </a:t>
            </a:r>
            <a:r>
              <a:rPr lang="zh-TW" altLang="en-US" dirty="0"/>
              <a:t>月 </a:t>
            </a:r>
            <a:r>
              <a:rPr lang="en-US" altLang="zh-TW" dirty="0"/>
              <a:t>15 </a:t>
            </a:r>
            <a:r>
              <a:rPr lang="zh-TW" altLang="en-US" dirty="0"/>
              <a:t>日以及</a:t>
            </a:r>
            <a:r>
              <a:rPr lang="en-US" altLang="zh-TW" dirty="0"/>
              <a:t>10 </a:t>
            </a:r>
            <a:r>
              <a:rPr lang="zh-TW" altLang="en-US" dirty="0"/>
              <a:t>月 </a:t>
            </a:r>
            <a:r>
              <a:rPr lang="en-US" altLang="zh-TW" dirty="0"/>
              <a:t>30 </a:t>
            </a:r>
            <a:r>
              <a:rPr lang="zh-TW" altLang="en-US" dirty="0"/>
              <a:t>日，</a:t>
            </a:r>
            <a:r>
              <a:rPr lang="en-US" altLang="zh-TW" dirty="0"/>
              <a:t>MPT </a:t>
            </a:r>
            <a:r>
              <a:rPr lang="zh-TW" altLang="en-US" dirty="0"/>
              <a:t>加入限制的模型，其獲利能也超越</a:t>
            </a:r>
            <a:r>
              <a:rPr lang="en-US" altLang="zh-TW" dirty="0"/>
              <a:t>HRP</a:t>
            </a:r>
            <a:r>
              <a:rPr lang="zh-TW" altLang="en-US" dirty="0"/>
              <a:t>的</a:t>
            </a:r>
            <a:r>
              <a:rPr lang="en-US" altLang="zh-TW" dirty="0"/>
              <a:t>WM</a:t>
            </a:r>
            <a:r>
              <a:rPr lang="zh-TW" altLang="en-US"/>
              <a:t>分配法</a:t>
            </a:r>
            <a:r>
              <a:rPr lang="zh-TW" altLang="en-US" dirty="0"/>
              <a:t>。</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風險調整後報酬率能在滑價懲罰設定為兩個升降單位時，勝過</a:t>
            </a:r>
            <a:r>
              <a:rPr lang="en-US" altLang="zh-TW" dirty="0"/>
              <a:t>HRP</a:t>
            </a:r>
            <a:r>
              <a:rPr lang="zh-TW" altLang="en-US" dirty="0"/>
              <a:t>的</a:t>
            </a:r>
            <a:r>
              <a:rPr lang="en-US" altLang="zh-TW" dirty="0"/>
              <a:t>WM</a:t>
            </a:r>
            <a:r>
              <a:rPr lang="zh-TW" altLang="en-US" dirty="0"/>
              <a:t>分配法。</a:t>
            </a:r>
            <a:endParaRPr lang="en-US" altLang="zh-TW" dirty="0"/>
          </a:p>
          <a:p>
            <a:pPr marL="228600" indent="-228600">
              <a:buAutoNum type="arabicPeriod"/>
            </a:pPr>
            <a:r>
              <a:rPr lang="zh-TW" altLang="en-US" dirty="0"/>
              <a:t>至此，我們可以確認 </a:t>
            </a:r>
            <a:r>
              <a:rPr lang="en-US" altLang="zh-TW" dirty="0"/>
              <a:t>2018 </a:t>
            </a:r>
            <a:r>
              <a:rPr lang="zh-TW" altLang="en-US" dirty="0"/>
              <a:t>年有做資金配置的模型績效較佳。</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75</a:t>
            </a:fld>
            <a:endParaRPr lang="zh-CN" altLang="en-US"/>
          </a:p>
        </p:txBody>
      </p:sp>
    </p:spTree>
    <p:extLst>
      <p:ext uri="{BB962C8B-B14F-4D97-AF65-F5344CB8AC3E}">
        <p14:creationId xmlns:p14="http://schemas.microsoft.com/office/powerpoint/2010/main" val="2615515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dirty="0"/>
              <a:t>3.</a:t>
            </a:r>
            <a:r>
              <a:rPr lang="zh-TW" altLang="en-US" dirty="0"/>
              <a:t>講完補充 </a:t>
            </a:r>
            <a:r>
              <a:rPr lang="en-US" altLang="zh-TW" dirty="0"/>
              <a:t>:</a:t>
            </a:r>
            <a:r>
              <a:rPr lang="zh-TW" altLang="en-US" dirty="0"/>
              <a:t>然而這樣的做法需要先有當年度每個交易日的資料才能估計出分鐘安全交易張數，因此無法直接套用到真實交易。</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77</a:t>
            </a:fld>
            <a:endParaRPr lang="zh-CN" altLang="en-US"/>
          </a:p>
        </p:txBody>
      </p:sp>
    </p:spTree>
    <p:extLst>
      <p:ext uri="{BB962C8B-B14F-4D97-AF65-F5344CB8AC3E}">
        <p14:creationId xmlns:p14="http://schemas.microsoft.com/office/powerpoint/2010/main" val="303576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extLst>
      <p:ext uri="{BB962C8B-B14F-4D97-AF65-F5344CB8AC3E}">
        <p14:creationId xmlns:p14="http://schemas.microsoft.com/office/powerpoint/2010/main" val="20747207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我們以分鐘安全交易張數作為滑價懲罰之代理閾值。當成分股開倉數量超過閾值時，滑價的懲罰便以固定升降單位代理。</a:t>
            </a:r>
            <a:endParaRPr lang="en-US" altLang="zh-TW" dirty="0"/>
          </a:p>
          <a:p>
            <a:r>
              <a:rPr lang="zh-TW" altLang="en-US" dirty="0"/>
              <a:t>然而此種做法存在低估與高估滑價風險，若開倉張數僅略微超過安全張數，在實際市場中可能不致於引發滑價，但仍須承擔固定升降單位的懲罰；反之，若大幅超過安全張數，固定升降單位的懲罰可能無法充分反映滑價的程度。因此我們未來預計使用</a:t>
            </a:r>
            <a:r>
              <a:rPr lang="en-US" altLang="zh-TW" sz="1200" dirty="0" err="1">
                <a:latin typeface="Times New Roman" panose="02020603050405020304" pitchFamily="18" charset="0"/>
                <a:ea typeface="標楷體" panose="03000509000000000000" pitchFamily="65" charset="-120"/>
                <a:cs typeface="Times New Roman" panose="02020603050405020304" pitchFamily="18" charset="0"/>
              </a:rPr>
              <a:t>Bouchaud</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等人的方法調整滑價效果</a:t>
            </a:r>
            <a:r>
              <a:rPr lang="zh-TW" altLang="en-US" dirty="0"/>
              <a:t>。</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78</a:t>
            </a:fld>
            <a:endParaRPr lang="zh-CN" altLang="en-US"/>
          </a:p>
        </p:txBody>
      </p:sp>
    </p:spTree>
    <p:extLst>
      <p:ext uri="{BB962C8B-B14F-4D97-AF65-F5344CB8AC3E}">
        <p14:creationId xmlns:p14="http://schemas.microsoft.com/office/powerpoint/2010/main" val="37761492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79</a:t>
            </a:fld>
            <a:endParaRPr lang="zh-CN" altLang="en-US"/>
          </a:p>
        </p:txBody>
      </p:sp>
    </p:spTree>
    <p:extLst>
      <p:ext uri="{BB962C8B-B14F-4D97-AF65-F5344CB8AC3E}">
        <p14:creationId xmlns:p14="http://schemas.microsoft.com/office/powerpoint/2010/main" val="4272264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4D89-22D1-0354-D122-44B2715D50E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A6D63BB-1B5F-D4F9-6446-94925ADDA5C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D11F96A-630F-7E7D-F576-34018876DDCF}"/>
              </a:ext>
            </a:extLst>
          </p:cNvPr>
          <p:cNvSpPr>
            <a:spLocks noGrp="1"/>
          </p:cNvSpPr>
          <p:nvPr>
            <p:ph type="body" idx="1"/>
          </p:nvPr>
        </p:nvSpPr>
        <p:spPr/>
        <p:txBody>
          <a:bodyPr/>
          <a:lstStyle/>
          <a:p>
            <a:pPr marL="228600" indent="-228600">
              <a:buAutoNum type="arabicPeriod"/>
            </a:pPr>
            <a:r>
              <a:rPr lang="zh-TW" altLang="en-US" dirty="0"/>
              <a:t>當沖資金修正</a:t>
            </a:r>
          </a:p>
        </p:txBody>
      </p:sp>
      <p:sp>
        <p:nvSpPr>
          <p:cNvPr id="4" name="投影片編號版面配置區 3">
            <a:extLst>
              <a:ext uri="{FF2B5EF4-FFF2-40B4-BE49-F238E27FC236}">
                <a16:creationId xmlns:a16="http://schemas.microsoft.com/office/drawing/2014/main" id="{A17E9283-660B-7C30-BF2B-1FBC5AB67C12}"/>
              </a:ext>
            </a:extLst>
          </p:cNvPr>
          <p:cNvSpPr>
            <a:spLocks noGrp="1"/>
          </p:cNvSpPr>
          <p:nvPr>
            <p:ph type="sldNum" sz="quarter" idx="5"/>
          </p:nvPr>
        </p:nvSpPr>
        <p:spPr/>
        <p:txBody>
          <a:bodyPr/>
          <a:lstStyle/>
          <a:p>
            <a:fld id="{DA8C8EFA-96ED-4A18-B46D-8BDC030E3AF6}" type="slidenum">
              <a:rPr lang="zh-CN" altLang="en-US" smtClean="0"/>
              <a:t>80</a:t>
            </a:fld>
            <a:endParaRPr lang="zh-CN" altLang="en-US"/>
          </a:p>
        </p:txBody>
      </p:sp>
    </p:spTree>
    <p:extLst>
      <p:ext uri="{BB962C8B-B14F-4D97-AF65-F5344CB8AC3E}">
        <p14:creationId xmlns:p14="http://schemas.microsoft.com/office/powerpoint/2010/main" val="21298251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4D89-22D1-0354-D122-44B2715D50E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A6D63BB-1B5F-D4F9-6446-94925ADDA5C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D11F96A-630F-7E7D-F576-34018876DDCF}"/>
              </a:ext>
            </a:extLst>
          </p:cNvPr>
          <p:cNvSpPr>
            <a:spLocks noGrp="1"/>
          </p:cNvSpPr>
          <p:nvPr>
            <p:ph type="body" idx="1"/>
          </p:nvPr>
        </p:nvSpPr>
        <p:spPr/>
        <p:txBody>
          <a:bodyPr/>
          <a:lstStyle/>
          <a:p>
            <a:pPr marL="228600" indent="-228600">
              <a:buAutoNum type="arabicPeriod"/>
            </a:pPr>
            <a:r>
              <a:rPr lang="zh-TW" altLang="en-US" dirty="0"/>
              <a:t>當沖資金修正</a:t>
            </a:r>
          </a:p>
        </p:txBody>
      </p:sp>
      <p:sp>
        <p:nvSpPr>
          <p:cNvPr id="4" name="投影片編號版面配置區 3">
            <a:extLst>
              <a:ext uri="{FF2B5EF4-FFF2-40B4-BE49-F238E27FC236}">
                <a16:creationId xmlns:a16="http://schemas.microsoft.com/office/drawing/2014/main" id="{A17E9283-660B-7C30-BF2B-1FBC5AB67C12}"/>
              </a:ext>
            </a:extLst>
          </p:cNvPr>
          <p:cNvSpPr>
            <a:spLocks noGrp="1"/>
          </p:cNvSpPr>
          <p:nvPr>
            <p:ph type="sldNum" sz="quarter" idx="5"/>
          </p:nvPr>
        </p:nvSpPr>
        <p:spPr/>
        <p:txBody>
          <a:bodyPr/>
          <a:lstStyle/>
          <a:p>
            <a:fld id="{DA8C8EFA-96ED-4A18-B46D-8BDC030E3AF6}" type="slidenum">
              <a:rPr lang="zh-CN" altLang="en-US" smtClean="0"/>
              <a:t>81</a:t>
            </a:fld>
            <a:endParaRPr lang="zh-CN" altLang="en-US"/>
          </a:p>
        </p:txBody>
      </p:sp>
    </p:spTree>
    <p:extLst>
      <p:ext uri="{BB962C8B-B14F-4D97-AF65-F5344CB8AC3E}">
        <p14:creationId xmlns:p14="http://schemas.microsoft.com/office/powerpoint/2010/main" val="37165863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最後口數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考量硬體設備後，本實驗將 k 的上限設定為 10 群。若分類的效果越佳，則我們會預期較小的 Wk 值。</a:t>
            </a:r>
            <a:endParaRPr lang="en-US" altLang="zh-TW" dirty="0"/>
          </a:p>
          <a:p>
            <a:r>
              <a:rPr lang="zh-TW" altLang="en-US" dirty="0"/>
              <a:t>算式對應到論文式</a:t>
            </a:r>
            <a:r>
              <a:rPr lang="en-US" altLang="zh-TW" dirty="0"/>
              <a:t>3.6</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82</a:t>
            </a:fld>
            <a:endParaRPr lang="zh-CN" altLang="en-US"/>
          </a:p>
        </p:txBody>
      </p:sp>
    </p:spTree>
    <p:extLst>
      <p:ext uri="{BB962C8B-B14F-4D97-AF65-F5344CB8AC3E}">
        <p14:creationId xmlns:p14="http://schemas.microsoft.com/office/powerpoint/2010/main" val="26807822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考量硬體設備後，本實驗將均勻抽樣定為 </a:t>
            </a:r>
            <a:r>
              <a:rPr lang="en-US" altLang="zh-TW" dirty="0"/>
              <a:t>10 </a:t>
            </a:r>
            <a:r>
              <a:rPr lang="zh-TW" altLang="en-US" dirty="0"/>
              <a:t>次。</a:t>
            </a:r>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83</a:t>
            </a:fld>
            <a:endParaRPr lang="zh-CN" altLang="en-US"/>
          </a:p>
        </p:txBody>
      </p:sp>
    </p:spTree>
    <p:extLst>
      <p:ext uri="{BB962C8B-B14F-4D97-AF65-F5344CB8AC3E}">
        <p14:creationId xmlns:p14="http://schemas.microsoft.com/office/powerpoint/2010/main" val="4711953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84</a:t>
            </a:fld>
            <a:endParaRPr lang="zh-CN" altLang="en-US"/>
          </a:p>
        </p:txBody>
      </p:sp>
    </p:spTree>
    <p:extLst>
      <p:ext uri="{BB962C8B-B14F-4D97-AF65-F5344CB8AC3E}">
        <p14:creationId xmlns:p14="http://schemas.microsoft.com/office/powerpoint/2010/main" val="7461762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找到最先滿足條件的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k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值即為最適群數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。代表只有當增加群數所帶來的改善效果超過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個 </a:t>
            </a:r>
            <a:r>
              <a:rPr lang="en-US" altLang="zh-TW" sz="1200" dirty="0" err="1">
                <a:latin typeface="Times New Roman" panose="02020603050405020304" pitchFamily="18" charset="0"/>
                <a:ea typeface="標楷體" panose="03000509000000000000" pitchFamily="65" charset="-120"/>
                <a:cs typeface="Times New Roman" panose="02020603050405020304" pitchFamily="18" charset="0"/>
              </a:rPr>
              <a:t>sk</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的隨機波動範圍，才會認定增加分群的數量能提供更佳的風險分散效果。</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85</a:t>
            </a:fld>
            <a:endParaRPr lang="zh-CN" altLang="en-US"/>
          </a:p>
        </p:txBody>
      </p:sp>
    </p:spTree>
    <p:extLst>
      <p:ext uri="{BB962C8B-B14F-4D97-AF65-F5344CB8AC3E}">
        <p14:creationId xmlns:p14="http://schemas.microsoft.com/office/powerpoint/2010/main" val="20652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Hierarchical Risk Parity</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：階層式聚類法</a:t>
            </a:r>
            <a:endParaRPr lang="zh-TW" altLang="en-US" dirty="0"/>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extLst>
      <p:ext uri="{BB962C8B-B14F-4D97-AF65-F5344CB8AC3E}">
        <p14:creationId xmlns:p14="http://schemas.microsoft.com/office/powerpoint/2010/main" val="302256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 </a:t>
            </a:r>
            <a:r>
              <a:rPr lang="en-US" altLang="zh-TW" dirty="0"/>
              <a:t>:</a:t>
            </a:r>
            <a:r>
              <a:rPr lang="zh-TW" altLang="en-US" dirty="0"/>
              <a:t> 台股現股當沖屬於支付價差的形式，由於我們考量配對交易於單日內的曝險須控制於一定範圍內，因此假設當沖交易須繳納全額價金。並設定新台幣伍仟萬元為單日最大動用資金上限，以限制配對的開倉數量。</a:t>
            </a:r>
          </a:p>
        </p:txBody>
      </p:sp>
      <p:sp>
        <p:nvSpPr>
          <p:cNvPr id="4" name="投影片編號版面配置區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extLst>
      <p:ext uri="{BB962C8B-B14F-4D97-AF65-F5344CB8AC3E}">
        <p14:creationId xmlns:p14="http://schemas.microsoft.com/office/powerpoint/2010/main" val="269364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觅知网">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95279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3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slide" Target="slide21.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13" Type="http://schemas.openxmlformats.org/officeDocument/2006/relationships/slide" Target="slide17.xml"/><Relationship Id="rId18" Type="http://schemas.openxmlformats.org/officeDocument/2006/relationships/slide" Target="slide35.xml"/><Relationship Id="rId26" Type="http://schemas.openxmlformats.org/officeDocument/2006/relationships/slide" Target="slide58.xml"/><Relationship Id="rId3" Type="http://schemas.openxmlformats.org/officeDocument/2006/relationships/slide" Target="slide3.xml"/><Relationship Id="rId21" Type="http://schemas.openxmlformats.org/officeDocument/2006/relationships/slide" Target="slide42.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9.xml"/><Relationship Id="rId25" Type="http://schemas.openxmlformats.org/officeDocument/2006/relationships/slide" Target="slide54.xml"/><Relationship Id="rId33" Type="http://schemas.openxmlformats.org/officeDocument/2006/relationships/slide" Target="slide78.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40.xml"/><Relationship Id="rId29"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slide" Target="slide51.xml"/><Relationship Id="rId32" Type="http://schemas.openxmlformats.org/officeDocument/2006/relationships/slide" Target="slide77.xml"/><Relationship Id="rId5" Type="http://schemas.openxmlformats.org/officeDocument/2006/relationships/slide" Target="slide6.xml"/><Relationship Id="rId15" Type="http://schemas.openxmlformats.org/officeDocument/2006/relationships/slide" Target="slide25.xml"/><Relationship Id="rId23" Type="http://schemas.openxmlformats.org/officeDocument/2006/relationships/slide" Target="slide49.xml"/><Relationship Id="rId28" Type="http://schemas.openxmlformats.org/officeDocument/2006/relationships/slide" Target="slide63.xml"/><Relationship Id="rId10" Type="http://schemas.openxmlformats.org/officeDocument/2006/relationships/slide" Target="slide13.xml"/><Relationship Id="rId19" Type="http://schemas.openxmlformats.org/officeDocument/2006/relationships/slide" Target="slide36.xml"/><Relationship Id="rId31" Type="http://schemas.openxmlformats.org/officeDocument/2006/relationships/slide" Target="slide76.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21.xml"/><Relationship Id="rId22" Type="http://schemas.openxmlformats.org/officeDocument/2006/relationships/slide" Target="slide45.xml"/><Relationship Id="rId27" Type="http://schemas.openxmlformats.org/officeDocument/2006/relationships/slide" Target="slide60.xml"/><Relationship Id="rId30" Type="http://schemas.openxmlformats.org/officeDocument/2006/relationships/slide" Target="slide72.xml"/><Relationship Id="rId8"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37.png"/><Relationship Id="rId5" Type="http://schemas.openxmlformats.org/officeDocument/2006/relationships/image" Target="../media/image21.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232.png"/><Relationship Id="rId5" Type="http://schemas.openxmlformats.org/officeDocument/2006/relationships/image" Target="../media/image23.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231.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66.xml"/><Relationship Id="rId4" Type="http://schemas.openxmlformats.org/officeDocument/2006/relationships/image" Target="../media/image5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7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67.xml"/><Relationship Id="rId7"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notesSlide" Target="../notesSlides/notesSlide74.xml"/><Relationship Id="rId7" Type="http://schemas.openxmlformats.org/officeDocument/2006/relationships/image" Target="../media/image170.pn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slide" Target="slide84.xml"/><Relationship Id="rId5" Type="http://schemas.openxmlformats.org/officeDocument/2006/relationships/image" Target="../media/image160.png"/><Relationship Id="rId4" Type="http://schemas.openxmlformats.org/officeDocument/2006/relationships/image" Target="../media/image150.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200.png"/><Relationship Id="rId4" Type="http://schemas.openxmlformats.org/officeDocument/2006/relationships/image" Target="../media/image190.png"/></Relationships>
</file>

<file path=ppt/slides/_rels/slide84.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notesSlide" Target="../notesSlides/notesSlide76.xml"/><Relationship Id="rId7" Type="http://schemas.openxmlformats.org/officeDocument/2006/relationships/slide" Target="slide82.xml"/><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280.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5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7E12258-5D8B-49AB-982D-C8C3A5140285}"/>
              </a:ext>
            </a:extLst>
          </p:cNvPr>
          <p:cNvSpPr/>
          <p:nvPr/>
        </p:nvSpPr>
        <p:spPr>
          <a:xfrm>
            <a:off x="-4" y="-20518"/>
            <a:ext cx="12192004" cy="6878517"/>
          </a:xfrm>
          <a:prstGeom prst="rect">
            <a:avLst/>
          </a:prstGeom>
          <a:solidFill>
            <a:srgbClr val="AAA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800" kern="100">
                <a:effectLst/>
                <a:latin typeface="Times New Roman" panose="02020603050405020304" pitchFamily="18" charset="0"/>
                <a:ea typeface="新細明體" panose="02020500000000000000" pitchFamily="18" charset="-120"/>
              </a:rPr>
              <a:t>Applying Pairs Trading with Modern Portfolio Theory in Intraday Trading</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a:extLst>
              <a:ext uri="{FF2B5EF4-FFF2-40B4-BE49-F238E27FC236}">
                <a16:creationId xmlns:a16="http://schemas.microsoft.com/office/drawing/2014/main" id="{FC3D96D8-5DB3-456A-80DD-B8BC6E98C973}"/>
              </a:ext>
            </a:extLst>
          </p:cNvPr>
          <p:cNvSpPr/>
          <p:nvPr/>
        </p:nvSpPr>
        <p:spPr>
          <a:xfrm>
            <a:off x="894096" y="682870"/>
            <a:ext cx="10444463" cy="5568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E446B277-8379-4F16-ADDB-53DAA4E11B6C}"/>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椭圆 6">
            <a:extLst>
              <a:ext uri="{FF2B5EF4-FFF2-40B4-BE49-F238E27FC236}">
                <a16:creationId xmlns:a16="http://schemas.microsoft.com/office/drawing/2014/main" id="{C26E9D5A-F42D-4B48-B561-285B31800984}"/>
              </a:ext>
            </a:extLst>
          </p:cNvPr>
          <p:cNvSpPr/>
          <p:nvPr/>
        </p:nvSpPr>
        <p:spPr>
          <a:xfrm>
            <a:off x="10752405" y="2842846"/>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999A122B-A91D-4D9E-8FA2-E7C55C861283}"/>
              </a:ext>
            </a:extLst>
          </p:cNvPr>
          <p:cNvSpPr/>
          <p:nvPr/>
        </p:nvSpPr>
        <p:spPr>
          <a:xfrm>
            <a:off x="2005770" y="5665176"/>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椭圆 8">
            <a:extLst>
              <a:ext uri="{FF2B5EF4-FFF2-40B4-BE49-F238E27FC236}">
                <a16:creationId xmlns:a16="http://schemas.microsoft.com/office/drawing/2014/main" id="{E3D7AFE4-7044-42F8-BB68-85B04089D042}"/>
              </a:ext>
            </a:extLst>
          </p:cNvPr>
          <p:cNvSpPr/>
          <p:nvPr/>
        </p:nvSpPr>
        <p:spPr>
          <a:xfrm>
            <a:off x="1289180" y="317257"/>
            <a:ext cx="731226" cy="73122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a:extLst>
              <a:ext uri="{FF2B5EF4-FFF2-40B4-BE49-F238E27FC236}">
                <a16:creationId xmlns:a16="http://schemas.microsoft.com/office/drawing/2014/main" id="{11520369-0C66-4B7B-A84B-568401C8B0C1}"/>
              </a:ext>
            </a:extLst>
          </p:cNvPr>
          <p:cNvSpPr/>
          <p:nvPr/>
        </p:nvSpPr>
        <p:spPr>
          <a:xfrm>
            <a:off x="720448" y="3678502"/>
            <a:ext cx="347296" cy="34729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a:extLst>
              <a:ext uri="{FF2B5EF4-FFF2-40B4-BE49-F238E27FC236}">
                <a16:creationId xmlns:a16="http://schemas.microsoft.com/office/drawing/2014/main" id="{4F491E46-B921-4D3C-A9CA-BF96FF197D11}"/>
              </a:ext>
            </a:extLst>
          </p:cNvPr>
          <p:cNvSpPr/>
          <p:nvPr/>
        </p:nvSpPr>
        <p:spPr>
          <a:xfrm>
            <a:off x="8609280" y="509222"/>
            <a:ext cx="347296" cy="347296"/>
          </a:xfrm>
          <a:prstGeom prst="ellipse">
            <a:avLst/>
          </a:prstGeom>
          <a:solidFill>
            <a:srgbClr val="BC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椭圆 11">
            <a:extLst>
              <a:ext uri="{FF2B5EF4-FFF2-40B4-BE49-F238E27FC236}">
                <a16:creationId xmlns:a16="http://schemas.microsoft.com/office/drawing/2014/main" id="{46A5ED56-659A-437A-ABF7-A18CFFB582E5}"/>
              </a:ext>
            </a:extLst>
          </p:cNvPr>
          <p:cNvSpPr/>
          <p:nvPr/>
        </p:nvSpPr>
        <p:spPr>
          <a:xfrm>
            <a:off x="10635028" y="6077682"/>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a:extLst>
              <a:ext uri="{FF2B5EF4-FFF2-40B4-BE49-F238E27FC236}">
                <a16:creationId xmlns:a16="http://schemas.microsoft.com/office/drawing/2014/main" id="{27875051-DCE5-4C82-BCA8-CEFC3FC71FAC}"/>
              </a:ext>
            </a:extLst>
          </p:cNvPr>
          <p:cNvSpPr txBox="1"/>
          <p:nvPr/>
        </p:nvSpPr>
        <p:spPr>
          <a:xfrm>
            <a:off x="3487526" y="1883544"/>
            <a:ext cx="5257602" cy="1200329"/>
          </a:xfrm>
          <a:prstGeom prst="rect">
            <a:avLst/>
          </a:prstGeom>
          <a:noFill/>
        </p:spPr>
        <p:txBody>
          <a:bodyPr wrap="square" rtlCol="0">
            <a:spAutoFit/>
          </a:bodyPr>
          <a:lstStyle/>
          <a:p>
            <a:pPr algn="ctr"/>
            <a:r>
              <a:rPr lang="zh-TW" altLang="zh-TW" sz="3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日內當沖版本的配對交易結合資金配置之研究</a:t>
            </a:r>
            <a:endParaRPr lang="zh-CN" altLang="en-US" sz="3600" dirty="0">
              <a:solidFill>
                <a:schemeClr val="tx1">
                  <a:lumMod val="75000"/>
                  <a:lumOff val="25000"/>
                </a:schemeClr>
              </a:solidFill>
              <a:latin typeface="標楷體" panose="03000509000000000000" pitchFamily="65" charset="-120"/>
              <a:ea typeface="標楷體" panose="03000509000000000000" pitchFamily="65" charset="-120"/>
              <a:sym typeface="思源黑体" panose="020B0500000000000000" pitchFamily="34" charset="-122"/>
            </a:endParaRPr>
          </a:p>
        </p:txBody>
      </p:sp>
      <p:cxnSp>
        <p:nvCxnSpPr>
          <p:cNvPr id="20" name="直接连接符 19">
            <a:extLst>
              <a:ext uri="{FF2B5EF4-FFF2-40B4-BE49-F238E27FC236}">
                <a16:creationId xmlns:a16="http://schemas.microsoft.com/office/drawing/2014/main" id="{BFF704E9-93FA-49AE-A535-50256194389C}"/>
              </a:ext>
            </a:extLst>
          </p:cNvPr>
          <p:cNvCxnSpPr>
            <a:cxnSpLocks/>
          </p:cNvCxnSpPr>
          <p:nvPr/>
        </p:nvCxnSpPr>
        <p:spPr>
          <a:xfrm>
            <a:off x="3911474" y="1709896"/>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iṩļïḓè">
            <a:extLst>
              <a:ext uri="{FF2B5EF4-FFF2-40B4-BE49-F238E27FC236}">
                <a16:creationId xmlns:a16="http://schemas.microsoft.com/office/drawing/2014/main" id="{9599E744-4F4F-455A-A581-DBA9D46C8FC7}"/>
              </a:ext>
            </a:extLst>
          </p:cNvPr>
          <p:cNvSpPr txBox="1"/>
          <p:nvPr/>
        </p:nvSpPr>
        <p:spPr bwMode="auto">
          <a:xfrm>
            <a:off x="5121993" y="1480728"/>
            <a:ext cx="1948009" cy="505824"/>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TW" altLang="en-US" b="1" dirty="0">
                <a:latin typeface="標楷體" panose="03000509000000000000" pitchFamily="65" charset="-120"/>
                <a:ea typeface="標楷體" panose="03000509000000000000" pitchFamily="65" charset="-120"/>
                <a:sym typeface="思源黑体" panose="020B0500000000000000" pitchFamily="34" charset="-122"/>
              </a:rPr>
              <a:t>畢業口試報告</a:t>
            </a:r>
            <a:endParaRPr lang="en-US" altLang="zh-CN" b="1" dirty="0">
              <a:latin typeface="標楷體" panose="03000509000000000000" pitchFamily="65" charset="-120"/>
              <a:ea typeface="標楷體" panose="03000509000000000000" pitchFamily="65" charset="-120"/>
              <a:sym typeface="思源黑体" panose="020B0500000000000000" pitchFamily="34" charset="-122"/>
            </a:endParaRPr>
          </a:p>
        </p:txBody>
      </p:sp>
      <p:cxnSp>
        <p:nvCxnSpPr>
          <p:cNvPr id="22" name="直接连接符 21">
            <a:extLst>
              <a:ext uri="{FF2B5EF4-FFF2-40B4-BE49-F238E27FC236}">
                <a16:creationId xmlns:a16="http://schemas.microsoft.com/office/drawing/2014/main" id="{596CA7CA-158C-4BD3-89B7-80AB76B5015D}"/>
              </a:ext>
            </a:extLst>
          </p:cNvPr>
          <p:cNvCxnSpPr>
            <a:cxnSpLocks/>
          </p:cNvCxnSpPr>
          <p:nvPr/>
        </p:nvCxnSpPr>
        <p:spPr>
          <a:xfrm>
            <a:off x="7070002" y="1733640"/>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CC1DF9DA-EB60-45E0-A31F-652B49956945}"/>
              </a:ext>
            </a:extLst>
          </p:cNvPr>
          <p:cNvSpPr txBox="1"/>
          <p:nvPr/>
        </p:nvSpPr>
        <p:spPr>
          <a:xfrm>
            <a:off x="4657872" y="4400114"/>
            <a:ext cx="2876249" cy="523220"/>
          </a:xfrm>
          <a:prstGeom prst="rect">
            <a:avLst/>
          </a:prstGeom>
          <a:noFill/>
          <a:ln>
            <a:noFill/>
          </a:ln>
        </p:spPr>
        <p:txBody>
          <a:bodyPr wrap="square" rtlCol="0">
            <a:spAutoFit/>
          </a:bodyPr>
          <a:lstStyle/>
          <a:p>
            <a:pPr algn="di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日期</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r>
              <a:rPr lang="en-US" altLang="zh-CN"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20250</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819</a:t>
            </a:r>
            <a:endParaRPr lang="zh-CN" altLang="en-US"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p:txBody>
      </p:sp>
      <p:sp>
        <p:nvSpPr>
          <p:cNvPr id="2" name="文字方塊 1">
            <a:extLst>
              <a:ext uri="{FF2B5EF4-FFF2-40B4-BE49-F238E27FC236}">
                <a16:creationId xmlns:a16="http://schemas.microsoft.com/office/drawing/2014/main" id="{FE9C241B-835F-4132-9DC1-FDC2FF017916}"/>
              </a:ext>
            </a:extLst>
          </p:cNvPr>
          <p:cNvSpPr txBox="1"/>
          <p:nvPr/>
        </p:nvSpPr>
        <p:spPr>
          <a:xfrm>
            <a:off x="7723280" y="4404896"/>
            <a:ext cx="3625307" cy="1569660"/>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研究生     ：黃子騏</a:t>
            </a:r>
            <a:b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指導教授 ：戴天時 教授</a:t>
            </a:r>
            <a:b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黃宜侯 教授</a:t>
            </a:r>
            <a:b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b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本框 18">
            <a:extLst>
              <a:ext uri="{FF2B5EF4-FFF2-40B4-BE49-F238E27FC236}">
                <a16:creationId xmlns:a16="http://schemas.microsoft.com/office/drawing/2014/main" id="{BDE7DD9E-9A45-4455-96FC-A58CE1A131EA}"/>
              </a:ext>
            </a:extLst>
          </p:cNvPr>
          <p:cNvSpPr txBox="1"/>
          <p:nvPr/>
        </p:nvSpPr>
        <p:spPr>
          <a:xfrm>
            <a:off x="2091013" y="3095118"/>
            <a:ext cx="8224276" cy="954107"/>
          </a:xfrm>
          <a:prstGeom prst="rect">
            <a:avLst/>
          </a:prstGeom>
          <a:noFill/>
        </p:spPr>
        <p:txBody>
          <a:bodyPr wrap="square" rtlCol="0">
            <a:spAutoFit/>
          </a:bodyPr>
          <a:lstStyle/>
          <a:p>
            <a:pPr algn="ctr"/>
            <a:r>
              <a:rPr lang="en-US" altLang="zh-TW" sz="2800" kern="100" dirty="0">
                <a:effectLst/>
                <a:latin typeface="Times New Roman" panose="02020603050405020304" pitchFamily="18" charset="0"/>
                <a:ea typeface="新細明體" panose="02020500000000000000" pitchFamily="18" charset="-120"/>
              </a:rPr>
              <a:t>An Empirical Study of Intraday Pairs Trading Incorporating</a:t>
            </a:r>
            <a:r>
              <a:rPr lang="zh-TW" altLang="en-US" sz="2800" kern="100" dirty="0">
                <a:effectLst/>
                <a:latin typeface="Times New Roman" panose="02020603050405020304" pitchFamily="18" charset="0"/>
                <a:ea typeface="新細明體" panose="02020500000000000000" pitchFamily="18" charset="-120"/>
              </a:rPr>
              <a:t> </a:t>
            </a:r>
            <a:r>
              <a:rPr lang="en-US" altLang="zh-TW" sz="2800" kern="100" dirty="0">
                <a:effectLst/>
                <a:latin typeface="Times New Roman" panose="02020603050405020304" pitchFamily="18" charset="0"/>
                <a:ea typeface="新細明體" panose="02020500000000000000" pitchFamily="18" charset="-120"/>
              </a:rPr>
              <a:t>Capital Allocation and Slippage</a:t>
            </a:r>
            <a:endParaRPr lang="zh-CN" altLang="en-US" sz="2800" dirty="0">
              <a:solidFill>
                <a:schemeClr val="tx1">
                  <a:lumMod val="75000"/>
                  <a:lumOff val="25000"/>
                </a:schemeClr>
              </a:solidFill>
              <a:latin typeface="標楷體" panose="03000509000000000000" pitchFamily="65" charset="-120"/>
              <a:ea typeface="標楷體" panose="03000509000000000000" pitchFamily="65" charset="-120"/>
              <a:sym typeface="思源黑体" panose="020B0500000000000000" pitchFamily="34" charset="-122"/>
            </a:endParaRPr>
          </a:p>
        </p:txBody>
      </p:sp>
    </p:spTree>
    <p:extLst>
      <p:ext uri="{BB962C8B-B14F-4D97-AF65-F5344CB8AC3E}">
        <p14:creationId xmlns:p14="http://schemas.microsoft.com/office/powerpoint/2010/main" val="19600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3D892C9D-9DA7-41D0-B5BB-7F4403053623}"/>
              </a:ext>
            </a:extLst>
          </p:cNvPr>
          <p:cNvGrpSpPr/>
          <p:nvPr/>
        </p:nvGrpSpPr>
        <p:grpSpPr>
          <a:xfrm>
            <a:off x="5670159" y="5912004"/>
            <a:ext cx="1016000" cy="152400"/>
            <a:chOff x="-2407920" y="-1463040"/>
            <a:chExt cx="1828800" cy="274320"/>
          </a:xfrm>
          <a:solidFill>
            <a:srgbClr val="CCB5A5"/>
          </a:solidFill>
        </p:grpSpPr>
        <p:sp>
          <p:nvSpPr>
            <p:cNvPr id="3" name="椭圆 2">
              <a:extLst>
                <a:ext uri="{FF2B5EF4-FFF2-40B4-BE49-F238E27FC236}">
                  <a16:creationId xmlns:a16="http://schemas.microsoft.com/office/drawing/2014/main" id="{D59F1FF8-5AC4-4754-B12D-00D6B5619DE3}"/>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椭圆 4">
              <a:extLst>
                <a:ext uri="{FF2B5EF4-FFF2-40B4-BE49-F238E27FC236}">
                  <a16:creationId xmlns:a16="http://schemas.microsoft.com/office/drawing/2014/main" id="{A489251F-863A-440C-B4B3-5141A94E4B0A}"/>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83F5E17D-A89F-4CB1-B2CA-10E6AF3A336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BF074191-9D8E-4089-9F45-4062E2B34B38}"/>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文本框 9">
            <a:extLst>
              <a:ext uri="{FF2B5EF4-FFF2-40B4-BE49-F238E27FC236}">
                <a16:creationId xmlns:a16="http://schemas.microsoft.com/office/drawing/2014/main" id="{D5AB1D67-D113-48F6-AA5C-0CDAF9E43B7A}"/>
              </a:ext>
            </a:extLst>
          </p:cNvPr>
          <p:cNvSpPr txBox="1"/>
          <p:nvPr/>
        </p:nvSpPr>
        <p:spPr>
          <a:xfrm>
            <a:off x="869994" y="2695004"/>
            <a:ext cx="10328464" cy="1315040"/>
          </a:xfrm>
          <a:prstGeom prst="rect">
            <a:avLst/>
          </a:prstGeom>
          <a:noFill/>
        </p:spPr>
        <p:txBody>
          <a:bodyPr wrap="square" rtlCol="0">
            <a:spAutoFit/>
          </a:bodyPr>
          <a:lstStyle/>
          <a:p>
            <a:pPr algn="ctr">
              <a:lnSpc>
                <a:spcPct val="150000"/>
              </a:lnSpc>
            </a:pPr>
            <a:r>
              <a:rPr lang="zh-TW" altLang="en-US" sz="6000" b="1" dirty="0">
                <a:latin typeface="標楷體" panose="03000509000000000000" pitchFamily="65" charset="-120"/>
                <a:ea typeface="標楷體" panose="03000509000000000000" pitchFamily="65" charset="-120"/>
                <a:sym typeface="思源黑体" panose="020B0500000000000000" pitchFamily="34" charset="-122"/>
              </a:rPr>
              <a:t>二、文獻回顧</a:t>
            </a:r>
            <a:endParaRPr lang="zh-CN" altLang="en-US" sz="6000" b="1" dirty="0">
              <a:latin typeface="標楷體" panose="03000509000000000000" pitchFamily="65" charset="-120"/>
              <a:ea typeface="標楷體" panose="03000509000000000000" pitchFamily="65" charset="-120"/>
              <a:sym typeface="思源黑体" panose="020B0500000000000000" pitchFamily="34" charset="-122"/>
            </a:endParaRPr>
          </a:p>
        </p:txBody>
      </p:sp>
      <p:cxnSp>
        <p:nvCxnSpPr>
          <p:cNvPr id="11" name="直接连接符 10">
            <a:extLst>
              <a:ext uri="{FF2B5EF4-FFF2-40B4-BE49-F238E27FC236}">
                <a16:creationId xmlns:a16="http://schemas.microsoft.com/office/drawing/2014/main" id="{EF4C7657-C87B-44E1-82BB-F5DED4CA69BA}"/>
              </a:ext>
            </a:extLst>
          </p:cNvPr>
          <p:cNvCxnSpPr>
            <a:cxnSpLocks/>
          </p:cNvCxnSpPr>
          <p:nvPr/>
        </p:nvCxnSpPr>
        <p:spPr>
          <a:xfrm flipV="1">
            <a:off x="1938528" y="4016049"/>
            <a:ext cx="8348472" cy="87029"/>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32566DDC-8B8E-4109-A5A7-6B5AC05A8C80}"/>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椭圆 19">
            <a:extLst>
              <a:ext uri="{FF2B5EF4-FFF2-40B4-BE49-F238E27FC236}">
                <a16:creationId xmlns:a16="http://schemas.microsoft.com/office/drawing/2014/main" id="{9230EA15-033E-4BE0-A80D-0296CA48F476}"/>
              </a:ext>
            </a:extLst>
          </p:cNvPr>
          <p:cNvSpPr/>
          <p:nvPr/>
        </p:nvSpPr>
        <p:spPr>
          <a:xfrm>
            <a:off x="10983702" y="3423891"/>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椭圆 21">
            <a:extLst>
              <a:ext uri="{FF2B5EF4-FFF2-40B4-BE49-F238E27FC236}">
                <a16:creationId xmlns:a16="http://schemas.microsoft.com/office/drawing/2014/main" id="{96C6AB43-115F-482F-89E5-1B01FF4DFB49}"/>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椭圆 23">
            <a:extLst>
              <a:ext uri="{FF2B5EF4-FFF2-40B4-BE49-F238E27FC236}">
                <a16:creationId xmlns:a16="http://schemas.microsoft.com/office/drawing/2014/main" id="{5DF930E1-BC8B-4405-9803-6D073477F909}"/>
              </a:ext>
            </a:extLst>
          </p:cNvPr>
          <p:cNvSpPr/>
          <p:nvPr/>
        </p:nvSpPr>
        <p:spPr>
          <a:xfrm>
            <a:off x="2108759" y="1894744"/>
            <a:ext cx="731226" cy="73122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椭圆 24">
            <a:extLst>
              <a:ext uri="{FF2B5EF4-FFF2-40B4-BE49-F238E27FC236}">
                <a16:creationId xmlns:a16="http://schemas.microsoft.com/office/drawing/2014/main" id="{107C5B7A-9017-4EAA-8969-859E52A6DAFA}"/>
              </a:ext>
            </a:extLst>
          </p:cNvPr>
          <p:cNvSpPr/>
          <p:nvPr/>
        </p:nvSpPr>
        <p:spPr>
          <a:xfrm>
            <a:off x="546800" y="3755781"/>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椭圆 25">
            <a:extLst>
              <a:ext uri="{FF2B5EF4-FFF2-40B4-BE49-F238E27FC236}">
                <a16:creationId xmlns:a16="http://schemas.microsoft.com/office/drawing/2014/main" id="{0AD871A6-28BF-4DCB-93AA-F1439D75B78B}"/>
              </a:ext>
            </a:extLst>
          </p:cNvPr>
          <p:cNvSpPr/>
          <p:nvPr/>
        </p:nvSpPr>
        <p:spPr>
          <a:xfrm>
            <a:off x="8579720" y="957629"/>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椭圆 26">
            <a:extLst>
              <a:ext uri="{FF2B5EF4-FFF2-40B4-BE49-F238E27FC236}">
                <a16:creationId xmlns:a16="http://schemas.microsoft.com/office/drawing/2014/main" id="{C85EC5A9-DA05-496E-8106-0C49A3F4CFFA}"/>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004219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4653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2.1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現代投資組合理論（</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Modern Portfolio theory, MPT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內容版面配置區 2">
            <a:extLst>
              <a:ext uri="{FF2B5EF4-FFF2-40B4-BE49-F238E27FC236}">
                <a16:creationId xmlns:a16="http://schemas.microsoft.com/office/drawing/2014/main" id="{2BAB95C6-5F2A-421C-BE9E-AA2DD37AFF06}"/>
              </a:ext>
            </a:extLst>
          </p:cNvPr>
          <p:cNvSpPr txBox="1">
            <a:spLocks/>
          </p:cNvSpPr>
          <p:nvPr/>
        </p:nvSpPr>
        <p:spPr>
          <a:xfrm>
            <a:off x="907303" y="1399915"/>
            <a:ext cx="10377394" cy="3806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Markowitz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1952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）提出在特定假設下，可將投組的風險極小化目標轉換至平均數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變異數架構，在給定目標下求解最適權重矩陣。</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Naccarato</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將現代投資組合理論應用於共整合法下的長期配對交易，作者使用配對的歷史獲利估計配對之間的共變異數矩陣，搭配外生給定的投組期望報酬率時，便計算出各配對的最適權重。透過實驗證實和其他財務模型相比擁有較佳的風險調整後報酬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extLst>
      <p:ext uri="{BB962C8B-B14F-4D97-AF65-F5344CB8AC3E}">
        <p14:creationId xmlns:p14="http://schemas.microsoft.com/office/powerpoint/2010/main" val="84167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2.2 Hierarchical Risk Parity</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5" name="內容版面配置區 2">
            <a:extLst>
              <a:ext uri="{FF2B5EF4-FFF2-40B4-BE49-F238E27FC236}">
                <a16:creationId xmlns:a16="http://schemas.microsoft.com/office/drawing/2014/main" id="{2BAB95C6-5F2A-421C-BE9E-AA2DD37AFF06}"/>
              </a:ext>
            </a:extLst>
          </p:cNvPr>
          <p:cNvSpPr txBox="1">
            <a:spLocks/>
          </p:cNvSpPr>
          <p:nvPr/>
        </p:nvSpPr>
        <p:spPr>
          <a:xfrm>
            <a:off x="674370" y="1325881"/>
            <a:ext cx="10610327" cy="4206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Markowitz’s Curse</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：當投資組合中的資產呈現高度相關時，將使共變異數矩陣的條件數上升，若條件數過高則逆矩陣的數值結果將變得不穩定，導致現代投資組合理論模型的效能降低。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Lopez</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）遂提出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的方法，以資產間的相關性作為風險分群的依據並配置權重。</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00000"/>
              </a:lnSpc>
              <a:buNone/>
            </a:pP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Raffinot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）使用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的方法，將資產間的相關係數矩陣轉為距離矩陣，並根據</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四種不同的資產分群方法，以等權重的方式先決定各群資產的權重，再平均分配給群內所有的資產。</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extLst>
      <p:ext uri="{BB962C8B-B14F-4D97-AF65-F5344CB8AC3E}">
        <p14:creationId xmlns:p14="http://schemas.microsoft.com/office/powerpoint/2010/main" val="20131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3D892C9D-9DA7-41D0-B5BB-7F4403053623}"/>
              </a:ext>
            </a:extLst>
          </p:cNvPr>
          <p:cNvGrpSpPr/>
          <p:nvPr/>
        </p:nvGrpSpPr>
        <p:grpSpPr>
          <a:xfrm>
            <a:off x="5670159" y="5912004"/>
            <a:ext cx="1016000" cy="152400"/>
            <a:chOff x="-2407920" y="-1463040"/>
            <a:chExt cx="1828800" cy="274320"/>
          </a:xfrm>
          <a:solidFill>
            <a:srgbClr val="CCB5A5"/>
          </a:solidFill>
        </p:grpSpPr>
        <p:sp>
          <p:nvSpPr>
            <p:cNvPr id="3" name="椭圆 2">
              <a:extLst>
                <a:ext uri="{FF2B5EF4-FFF2-40B4-BE49-F238E27FC236}">
                  <a16:creationId xmlns:a16="http://schemas.microsoft.com/office/drawing/2014/main" id="{D59F1FF8-5AC4-4754-B12D-00D6B5619DE3}"/>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椭圆 4">
              <a:extLst>
                <a:ext uri="{FF2B5EF4-FFF2-40B4-BE49-F238E27FC236}">
                  <a16:creationId xmlns:a16="http://schemas.microsoft.com/office/drawing/2014/main" id="{A489251F-863A-440C-B4B3-5141A94E4B0A}"/>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83F5E17D-A89F-4CB1-B2CA-10E6AF3A336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BF074191-9D8E-4089-9F45-4062E2B34B38}"/>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文本框 9">
            <a:extLst>
              <a:ext uri="{FF2B5EF4-FFF2-40B4-BE49-F238E27FC236}">
                <a16:creationId xmlns:a16="http://schemas.microsoft.com/office/drawing/2014/main" id="{D5AB1D67-D113-48F6-AA5C-0CDAF9E43B7A}"/>
              </a:ext>
            </a:extLst>
          </p:cNvPr>
          <p:cNvSpPr txBox="1"/>
          <p:nvPr/>
        </p:nvSpPr>
        <p:spPr>
          <a:xfrm>
            <a:off x="869994" y="2695004"/>
            <a:ext cx="10328464" cy="1315040"/>
          </a:xfrm>
          <a:prstGeom prst="rect">
            <a:avLst/>
          </a:prstGeom>
          <a:noFill/>
        </p:spPr>
        <p:txBody>
          <a:bodyPr wrap="square" rtlCol="0">
            <a:spAutoFit/>
          </a:bodyPr>
          <a:lstStyle/>
          <a:p>
            <a:pPr algn="ctr">
              <a:lnSpc>
                <a:spcPct val="150000"/>
              </a:lnSpc>
            </a:pPr>
            <a:r>
              <a:rPr lang="zh-TW" altLang="en-US" sz="6000" b="1" dirty="0">
                <a:latin typeface="標楷體" panose="03000509000000000000" pitchFamily="65" charset="-120"/>
                <a:ea typeface="標楷體" panose="03000509000000000000" pitchFamily="65" charset="-120"/>
                <a:sym typeface="思源黑体" panose="020B0500000000000000" pitchFamily="34" charset="-122"/>
              </a:rPr>
              <a:t>三、資產配置的研究方法</a:t>
            </a:r>
            <a:endParaRPr lang="zh-CN" altLang="en-US" sz="6000" b="1" dirty="0">
              <a:latin typeface="標楷體" panose="03000509000000000000" pitchFamily="65" charset="-120"/>
              <a:ea typeface="標楷體" panose="03000509000000000000" pitchFamily="65" charset="-120"/>
              <a:sym typeface="思源黑体" panose="020B0500000000000000" pitchFamily="34" charset="-122"/>
            </a:endParaRPr>
          </a:p>
        </p:txBody>
      </p:sp>
      <p:cxnSp>
        <p:nvCxnSpPr>
          <p:cNvPr id="11" name="直接连接符 10">
            <a:extLst>
              <a:ext uri="{FF2B5EF4-FFF2-40B4-BE49-F238E27FC236}">
                <a16:creationId xmlns:a16="http://schemas.microsoft.com/office/drawing/2014/main" id="{EF4C7657-C87B-44E1-82BB-F5DED4CA69BA}"/>
              </a:ext>
            </a:extLst>
          </p:cNvPr>
          <p:cNvCxnSpPr>
            <a:cxnSpLocks/>
          </p:cNvCxnSpPr>
          <p:nvPr/>
        </p:nvCxnSpPr>
        <p:spPr>
          <a:xfrm flipV="1">
            <a:off x="1938528" y="4016049"/>
            <a:ext cx="8348472" cy="87029"/>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32566DDC-8B8E-4109-A5A7-6B5AC05A8C80}"/>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椭圆 19">
            <a:extLst>
              <a:ext uri="{FF2B5EF4-FFF2-40B4-BE49-F238E27FC236}">
                <a16:creationId xmlns:a16="http://schemas.microsoft.com/office/drawing/2014/main" id="{9230EA15-033E-4BE0-A80D-0296CA48F476}"/>
              </a:ext>
            </a:extLst>
          </p:cNvPr>
          <p:cNvSpPr/>
          <p:nvPr/>
        </p:nvSpPr>
        <p:spPr>
          <a:xfrm>
            <a:off x="10983702" y="3423891"/>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椭圆 21">
            <a:extLst>
              <a:ext uri="{FF2B5EF4-FFF2-40B4-BE49-F238E27FC236}">
                <a16:creationId xmlns:a16="http://schemas.microsoft.com/office/drawing/2014/main" id="{96C6AB43-115F-482F-89E5-1B01FF4DFB49}"/>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椭圆 23">
            <a:extLst>
              <a:ext uri="{FF2B5EF4-FFF2-40B4-BE49-F238E27FC236}">
                <a16:creationId xmlns:a16="http://schemas.microsoft.com/office/drawing/2014/main" id="{5DF930E1-BC8B-4405-9803-6D073477F909}"/>
              </a:ext>
            </a:extLst>
          </p:cNvPr>
          <p:cNvSpPr/>
          <p:nvPr/>
        </p:nvSpPr>
        <p:spPr>
          <a:xfrm>
            <a:off x="2108759" y="1894744"/>
            <a:ext cx="731226" cy="73122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椭圆 24">
            <a:extLst>
              <a:ext uri="{FF2B5EF4-FFF2-40B4-BE49-F238E27FC236}">
                <a16:creationId xmlns:a16="http://schemas.microsoft.com/office/drawing/2014/main" id="{107C5B7A-9017-4EAA-8969-859E52A6DAFA}"/>
              </a:ext>
            </a:extLst>
          </p:cNvPr>
          <p:cNvSpPr/>
          <p:nvPr/>
        </p:nvSpPr>
        <p:spPr>
          <a:xfrm>
            <a:off x="546800" y="3755781"/>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椭圆 25">
            <a:extLst>
              <a:ext uri="{FF2B5EF4-FFF2-40B4-BE49-F238E27FC236}">
                <a16:creationId xmlns:a16="http://schemas.microsoft.com/office/drawing/2014/main" id="{0AD871A6-28BF-4DCB-93AA-F1439D75B78B}"/>
              </a:ext>
            </a:extLst>
          </p:cNvPr>
          <p:cNvSpPr/>
          <p:nvPr/>
        </p:nvSpPr>
        <p:spPr>
          <a:xfrm>
            <a:off x="8579720" y="957629"/>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椭圆 26">
            <a:extLst>
              <a:ext uri="{FF2B5EF4-FFF2-40B4-BE49-F238E27FC236}">
                <a16:creationId xmlns:a16="http://schemas.microsoft.com/office/drawing/2014/main" id="{C85EC5A9-DA05-496E-8106-0C49A3F4CFFA}"/>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623407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881481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回測資料集、每日可動用資金和基準模型</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AD20F422-FAFB-440F-A394-7AE7F5DC30CC}"/>
              </a:ext>
            </a:extLst>
          </p:cNvPr>
          <p:cNvSpPr txBox="1"/>
          <p:nvPr/>
        </p:nvSpPr>
        <p:spPr>
          <a:xfrm>
            <a:off x="420624" y="1295216"/>
            <a:ext cx="10540746" cy="3970318"/>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本研究使用台股</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2015~2018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0050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0051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的成分股資料，每日   </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成分股的交易量資料來源為</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Finmind</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資料庫。</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為控制策略單日曝險，假設當沖交易須繳納全額價金，每日</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可動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用資金設定為新台幣伍仟萬元。</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我們以 </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Ti</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）的模型作為無資金配置的基準模型，作</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者以</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張股票作為每個成分股的最大交易上限，防止單一配對因</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開倉數量過多引發嚴重的流動性問題。</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96356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881481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3.2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每日交易流程</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a:extLst>
              <a:ext uri="{FF2B5EF4-FFF2-40B4-BE49-F238E27FC236}">
                <a16:creationId xmlns:a16="http://schemas.microsoft.com/office/drawing/2014/main" id="{11110F59-79AD-4E3D-A253-0DA56AEEC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06" y="1818436"/>
            <a:ext cx="11898385" cy="2276793"/>
          </a:xfrm>
          <a:prstGeom prst="rect">
            <a:avLst/>
          </a:prstGeom>
        </p:spPr>
      </p:pic>
    </p:spTree>
    <p:custDataLst>
      <p:tags r:id="rId1"/>
    </p:custDataLst>
    <p:extLst>
      <p:ext uri="{BB962C8B-B14F-4D97-AF65-F5344CB8AC3E}">
        <p14:creationId xmlns:p14="http://schemas.microsoft.com/office/powerpoint/2010/main" val="233567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881481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3.2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每日交易流程</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B6710CA4-93EF-4250-A752-4FB6D2A9EDF0}"/>
                  </a:ext>
                </a:extLst>
              </p:cNvPr>
              <p:cNvSpPr txBox="1"/>
              <p:nvPr/>
            </p:nvSpPr>
            <p:spPr>
              <a:xfrm>
                <a:off x="420624" y="1295216"/>
                <a:ext cx="10540746" cy="1483611"/>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通過檢定的配對，其價差序列（</a:t>
                </a:r>
                <a:r>
                  <a:rPr lang="en-US" altLang="zh-TW" sz="2800" b="0" dirty="0">
                    <a:ea typeface="標楷體" panose="03000509000000000000" pitchFamily="65" charset="-120"/>
                    <a:cs typeface="Times New Roman" panose="02020603050405020304" pitchFamily="18" charset="0"/>
                  </a:rPr>
                  <a:t> </a:t>
                </a:r>
                <a14:m>
                  <m:oMath xmlns:m="http://schemas.openxmlformats.org/officeDocument/2006/math">
                    <m:sSup>
                      <m:sSupPr>
                        <m:ctrl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𝑆</m:t>
                        </m:r>
                      </m:e>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𝑡</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 </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）可以透過共整合向量（</a:t>
                </a:r>
                <a:r>
                  <a:rPr lang="en-US" altLang="zh-TW" sz="2800" dirty="0">
                    <a:ea typeface="標楷體" panose="03000509000000000000" pitchFamily="65" charset="-120"/>
                    <a:cs typeface="Times New Roman" panose="02020603050405020304" pitchFamily="18" charset="0"/>
                  </a:rPr>
                  <a:t> </a:t>
                </a:r>
                <a14:m>
                  <m:oMath xmlns:m="http://schemas.openxmlformats.org/officeDocument/2006/math">
                    <m:r>
                      <a:rPr lang="zh-TW" altLang="en-US" sz="2800" i="1" smtClean="0">
                        <a:latin typeface="Cambria Math" panose="02040503050406030204" pitchFamily="18" charset="0"/>
                        <a:ea typeface="標楷體" panose="03000509000000000000" pitchFamily="65" charset="-120"/>
                        <a:cs typeface="Times New Roman" panose="02020603050405020304" pitchFamily="18" charset="0"/>
                      </a:rPr>
                      <m:t>𝛽</m:t>
                    </m:r>
                    <m:r>
                      <a:rPr lang="zh-TW" altLang="en-US" sz="2800" i="1">
                        <a:latin typeface="Cambria Math" panose="02040503050406030204" pitchFamily="18" charset="0"/>
                        <a:ea typeface="標楷體" panose="03000509000000000000" pitchFamily="65" charset="-120"/>
                        <a:cs typeface="Times New Roman" panose="02020603050405020304" pitchFamily="18" charset="0"/>
                      </a:rPr>
                      <m:t> </m:t>
                    </m:r>
                    <m: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t>=</m:t>
                    </m:r>
                    <m:r>
                      <a:rPr lang="zh-TW" altLang="en-US" sz="2800" i="1">
                        <a:latin typeface="Cambria Math" panose="02040503050406030204" pitchFamily="18" charset="0"/>
                        <a:ea typeface="標楷體" panose="03000509000000000000" pitchFamily="65" charset="-120"/>
                        <a:cs typeface="Times New Roman" panose="02020603050405020304" pitchFamily="18" charset="0"/>
                      </a:rPr>
                      <m:t> </m:t>
                    </m:r>
                    <m:d>
                      <m:dPr>
                        <m:begChr m:val="["/>
                        <m:endChr m:val="]"/>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dPr>
                      <m:e>
                        <m:m>
                          <m:mPr>
                            <m:mcs>
                              <m:mc>
                                <m:mcPr>
                                  <m:count m:val="2"/>
                                  <m:mcJc m:val="center"/>
                                </m:mcPr>
                              </m:mc>
                            </m:mcs>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mPr>
                          <m:mr>
                            <m:e>
                              <m:sSubSup>
                                <m:sSub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smtClean="0">
                                      <a:latin typeface="Cambria Math" panose="02040503050406030204" pitchFamily="18" charset="0"/>
                                      <a:ea typeface="標楷體" panose="03000509000000000000" pitchFamily="65" charset="-120"/>
                                      <a:cs typeface="Times New Roman" panose="02020603050405020304" pitchFamily="18" charset="0"/>
                                    </a:rPr>
                                    <m:t>𝛽</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bSup>
                            </m:e>
                            <m:e>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𝛽</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2</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p>
                              </m:sSubSup>
                            </m:e>
                          </m:mr>
                        </m:m>
                      </m:e>
                    </m:d>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）表達成兩檔成分對數股價的線性組合，其中</a:t>
                </a:r>
                <a14:m>
                  <m:oMath xmlns:m="http://schemas.openxmlformats.org/officeDocument/2006/math">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𝛽</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p>
                    </m:sSubSup>
                    <m:r>
                      <a:rPr lang="zh-TW" altLang="en-US" sz="2800" i="1" smtClean="0">
                        <a:latin typeface="Cambria Math" panose="02040503050406030204" pitchFamily="18" charset="0"/>
                        <a:ea typeface="標楷體" panose="03000509000000000000" pitchFamily="65" charset="-120"/>
                        <a:cs typeface="Times New Roman" panose="02020603050405020304" pitchFamily="18" charset="0"/>
                      </a:rPr>
                      <m:t>以及</m:t>
                    </m:r>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𝛽</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2</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p>
                    </m:sSub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 </m:t>
                    </m:r>
                    <m:r>
                      <a:rPr lang="zh-TW" altLang="en-US" sz="2800" i="1" smtClean="0">
                        <a:latin typeface="Cambria Math" panose="02040503050406030204" pitchFamily="18" charset="0"/>
                        <a:ea typeface="標楷體" panose="03000509000000000000" pitchFamily="65" charset="-120"/>
                        <a:cs typeface="Times New Roman" panose="02020603050405020304" pitchFamily="18" charset="0"/>
                      </a:rPr>
                      <m:t>皆經過標準化</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，即</a:t>
                </a:r>
                <a14:m>
                  <m:oMath xmlns:m="http://schemas.openxmlformats.org/officeDocument/2006/math">
                    <m:d>
                      <m:dPr>
                        <m:begChr m:val="|"/>
                        <m:endChr m:val="|"/>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dPr>
                      <m:e>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𝛽</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p>
                        </m:sSubSup>
                      </m:e>
                    </m:d>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TW" sz="28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dPr>
                      <m:e>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𝛽</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2</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p>
                        </m:sSubSup>
                      </m:e>
                    </m:d>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8" name="文字方塊 7">
                <a:extLst>
                  <a:ext uri="{FF2B5EF4-FFF2-40B4-BE49-F238E27FC236}">
                    <a16:creationId xmlns:a16="http://schemas.microsoft.com/office/drawing/2014/main" id="{B6710CA4-93EF-4250-A752-4FB6D2A9EDF0}"/>
                  </a:ext>
                </a:extLst>
              </p:cNvPr>
              <p:cNvSpPr txBox="1">
                <a:spLocks noRot="1" noChangeAspect="1" noMove="1" noResize="1" noEditPoints="1" noAdjustHandles="1" noChangeArrowheads="1" noChangeShapeType="1" noTextEdit="1"/>
              </p:cNvSpPr>
              <p:nvPr/>
            </p:nvSpPr>
            <p:spPr>
              <a:xfrm>
                <a:off x="420624" y="1295216"/>
                <a:ext cx="10540746" cy="1483611"/>
              </a:xfrm>
              <a:prstGeom prst="rect">
                <a:avLst/>
              </a:prstGeom>
              <a:blipFill>
                <a:blip r:embed="rId4"/>
                <a:stretch>
                  <a:fillRect l="-1157" t="-3689" b="-81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709C5A65-4B76-4DF8-A17D-497642A20FB7}"/>
                  </a:ext>
                </a:extLst>
              </p:cNvPr>
              <p:cNvSpPr txBox="1"/>
              <p:nvPr/>
            </p:nvSpPr>
            <p:spPr>
              <a:xfrm>
                <a:off x="981837" y="3324696"/>
                <a:ext cx="9418320" cy="5464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𝑆</m:t>
                          </m:r>
                        </m:e>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p>
                      <m:d>
                        <m:dPr>
                          <m:ctrl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ctrlPr>
                        </m:d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𝑡</m:t>
                          </m:r>
                        </m:e>
                      </m:d>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𝛽</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p>
                      </m:sSubSup>
                      <m:r>
                        <a:rPr lang="en-US" altLang="zh-TW" sz="2800">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b="0" i="0" smtClean="0">
                          <a:latin typeface="Cambria Math" panose="02040503050406030204" pitchFamily="18" charset="0"/>
                          <a:ea typeface="標楷體" panose="03000509000000000000" pitchFamily="65" charset="-120"/>
                          <a:cs typeface="Times New Roman" panose="02020603050405020304" pitchFamily="18" charset="0"/>
                        </a:rPr>
                        <m:t> </m:t>
                      </m:r>
                      <m:r>
                        <m:rPr>
                          <m:sty m:val="p"/>
                        </m:rPr>
                        <a:rPr lang="zh-TW" altLang="en-US" sz="2800" dirty="0" smtClean="0">
                          <a:latin typeface="Cambria Math" panose="02040503050406030204" pitchFamily="18" charset="0"/>
                        </a:rPr>
                        <m:t>ln</m:t>
                      </m:r>
                      <m:sSubSup>
                        <m:sSubSupPr>
                          <m:ctrlPr>
                            <a:rPr lang="en-US" altLang="zh-TW" sz="2800" i="1" dirty="0" smtClean="0">
                              <a:latin typeface="Cambria Math" panose="02040503050406030204" pitchFamily="18" charset="0"/>
                            </a:rPr>
                          </m:ctrlPr>
                        </m:sSubSupPr>
                        <m:e>
                          <m:r>
                            <a:rPr lang="en-US" altLang="zh-TW" sz="2800" b="0" i="1" dirty="0" smtClean="0">
                              <a:latin typeface="Cambria Math" panose="02040503050406030204" pitchFamily="18" charset="0"/>
                            </a:rPr>
                            <m:t>(</m:t>
                          </m:r>
                          <m:r>
                            <a:rPr lang="en-US" altLang="zh-TW" sz="2800" b="0" i="1" dirty="0" smtClean="0">
                              <a:latin typeface="Cambria Math" panose="02040503050406030204" pitchFamily="18" charset="0"/>
                            </a:rPr>
                            <m:t>𝑠</m:t>
                          </m:r>
                        </m:e>
                        <m:sub>
                          <m:r>
                            <a:rPr lang="en-US" altLang="zh-TW" sz="2800" b="0" i="1" dirty="0" smtClean="0">
                              <a:latin typeface="Cambria Math" panose="02040503050406030204" pitchFamily="18" charset="0"/>
                            </a:rPr>
                            <m:t>1</m:t>
                          </m:r>
                        </m:sub>
                        <m:sup>
                          <m:r>
                            <a:rPr lang="en-US" altLang="zh-TW" sz="2800" b="0" i="1" dirty="0" smtClean="0">
                              <a:latin typeface="Cambria Math" panose="02040503050406030204" pitchFamily="18" charset="0"/>
                            </a:rPr>
                            <m:t>𝑖</m:t>
                          </m:r>
                        </m:sup>
                      </m:sSubSup>
                      <m:r>
                        <a:rPr lang="en-US" altLang="zh-TW" sz="2800" b="0" i="1" dirty="0" smtClean="0">
                          <a:latin typeface="Cambria Math" panose="02040503050406030204" pitchFamily="18" charset="0"/>
                        </a:rPr>
                        <m:t>(</m:t>
                      </m:r>
                      <m:r>
                        <a:rPr lang="en-US" altLang="zh-TW" sz="2800" b="0" i="1" dirty="0" smtClean="0">
                          <a:latin typeface="Cambria Math" panose="02040503050406030204" pitchFamily="18" charset="0"/>
                        </a:rPr>
                        <m:t>𝑡</m:t>
                      </m:r>
                      <m:r>
                        <a:rPr lang="en-US" altLang="zh-TW" sz="2800" b="0" i="1" dirty="0" smtClean="0">
                          <a:latin typeface="Cambria Math" panose="02040503050406030204" pitchFamily="18" charset="0"/>
                        </a:rPr>
                        <m:t>)) +</m:t>
                      </m:r>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𝛽</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2</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p>
                      </m:sSubSup>
                      <m:r>
                        <a:rPr lang="en-US" altLang="zh-TW" sz="2800">
                          <a:latin typeface="Cambria Math" panose="02040503050406030204" pitchFamily="18" charset="0"/>
                          <a:ea typeface="標楷體" panose="03000509000000000000" pitchFamily="65" charset="-120"/>
                          <a:cs typeface="Times New Roman" panose="02020603050405020304" pitchFamily="18" charset="0"/>
                        </a:rPr>
                        <m:t>∙ </m:t>
                      </m:r>
                      <m:r>
                        <m:rPr>
                          <m:sty m:val="p"/>
                        </m:rPr>
                        <a:rPr lang="zh-TW" altLang="en-US" sz="2800" dirty="0">
                          <a:latin typeface="Cambria Math" panose="02040503050406030204" pitchFamily="18" charset="0"/>
                        </a:rPr>
                        <m:t>ln</m:t>
                      </m:r>
                      <m:sSubSup>
                        <m:sSubSupPr>
                          <m:ctrlPr>
                            <a:rPr lang="en-US" altLang="zh-TW" sz="2800" i="1" dirty="0">
                              <a:latin typeface="Cambria Math" panose="02040503050406030204" pitchFamily="18" charset="0"/>
                            </a:rPr>
                          </m:ctrlPr>
                        </m:sSubSupPr>
                        <m:e>
                          <m:r>
                            <a:rPr lang="en-US" altLang="zh-TW" sz="2800" i="1" dirty="0">
                              <a:latin typeface="Cambria Math" panose="02040503050406030204" pitchFamily="18" charset="0"/>
                            </a:rPr>
                            <m:t>(</m:t>
                          </m:r>
                          <m:r>
                            <a:rPr lang="en-US" altLang="zh-TW" sz="2800" i="1" dirty="0">
                              <a:latin typeface="Cambria Math" panose="02040503050406030204" pitchFamily="18" charset="0"/>
                            </a:rPr>
                            <m:t>𝑠</m:t>
                          </m:r>
                        </m:e>
                        <m:sub>
                          <m:r>
                            <a:rPr lang="en-US" altLang="zh-TW" sz="2800" b="0" i="1" dirty="0" smtClean="0">
                              <a:latin typeface="Cambria Math" panose="02040503050406030204" pitchFamily="18" charset="0"/>
                            </a:rPr>
                            <m:t>2</m:t>
                          </m:r>
                        </m:sub>
                        <m:sup>
                          <m:r>
                            <a:rPr lang="en-US" altLang="zh-TW" sz="2800" i="1" dirty="0">
                              <a:latin typeface="Cambria Math" panose="02040503050406030204" pitchFamily="18" charset="0"/>
                            </a:rPr>
                            <m:t>𝑖</m:t>
                          </m:r>
                        </m:sup>
                      </m:sSubSup>
                      <m:r>
                        <a:rPr lang="en-US" altLang="zh-TW" sz="2800" i="1" dirty="0">
                          <a:latin typeface="Cambria Math" panose="02040503050406030204" pitchFamily="18" charset="0"/>
                        </a:rPr>
                        <m:t>(</m:t>
                      </m:r>
                      <m:r>
                        <a:rPr lang="en-US" altLang="zh-TW" sz="2800" i="1" dirty="0">
                          <a:latin typeface="Cambria Math" panose="02040503050406030204" pitchFamily="18" charset="0"/>
                        </a:rPr>
                        <m:t>𝑡</m:t>
                      </m:r>
                      <m:r>
                        <a:rPr lang="en-US" altLang="zh-TW" sz="2800" i="1" dirty="0">
                          <a:latin typeface="Cambria Math" panose="02040503050406030204" pitchFamily="18" charset="0"/>
                        </a:rPr>
                        <m:t>)) ,  </m:t>
                      </m:r>
                      <m:r>
                        <a:rPr lang="en-US" altLang="zh-TW" sz="2800" b="0" i="1" dirty="0" smtClean="0">
                          <a:latin typeface="Cambria Math" panose="02040503050406030204" pitchFamily="18" charset="0"/>
                        </a:rPr>
                        <m:t>𝑖</m:t>
                      </m:r>
                      <m:r>
                        <a:rPr lang="en-US" altLang="zh-TW" sz="2800" b="0" i="1" dirty="0" smtClean="0">
                          <a:latin typeface="Cambria Math" panose="02040503050406030204" pitchFamily="18" charset="0"/>
                        </a:rPr>
                        <m:t>=1,2, ⋯, </m:t>
                      </m:r>
                      <m:r>
                        <a:rPr lang="en-US" altLang="zh-TW" sz="2800" b="0" i="1" dirty="0" smtClean="0">
                          <a:latin typeface="Cambria Math" panose="02040503050406030204" pitchFamily="18" charset="0"/>
                          <a:ea typeface="Cambria Math" panose="02040503050406030204" pitchFamily="18" charset="0"/>
                        </a:rPr>
                        <m:t>𝑛</m:t>
                      </m:r>
                      <m:r>
                        <a:rPr lang="en-US" altLang="zh-TW" sz="2800" b="0" i="1" dirty="0" smtClean="0">
                          <a:latin typeface="Cambria Math" panose="02040503050406030204" pitchFamily="18" charset="0"/>
                        </a:rPr>
                        <m:t> </m:t>
                      </m:r>
                    </m:oMath>
                  </m:oMathPara>
                </a14:m>
                <a:endParaRPr lang="zh-TW" altLang="en-US" sz="2800" dirty="0"/>
              </a:p>
            </p:txBody>
          </p:sp>
        </mc:Choice>
        <mc:Fallback xmlns="">
          <p:sp>
            <p:nvSpPr>
              <p:cNvPr id="9" name="文字方塊 8">
                <a:extLst>
                  <a:ext uri="{FF2B5EF4-FFF2-40B4-BE49-F238E27FC236}">
                    <a16:creationId xmlns:a16="http://schemas.microsoft.com/office/drawing/2014/main" id="{709C5A65-4B76-4DF8-A17D-497642A20FB7}"/>
                  </a:ext>
                </a:extLst>
              </p:cNvPr>
              <p:cNvSpPr txBox="1">
                <a:spLocks noRot="1" noChangeAspect="1" noMove="1" noResize="1" noEditPoints="1" noAdjustHandles="1" noChangeArrowheads="1" noChangeShapeType="1" noTextEdit="1"/>
              </p:cNvSpPr>
              <p:nvPr/>
            </p:nvSpPr>
            <p:spPr>
              <a:xfrm>
                <a:off x="981837" y="3324696"/>
                <a:ext cx="9418320" cy="546496"/>
              </a:xfrm>
              <a:prstGeom prst="rect">
                <a:avLst/>
              </a:prstGeom>
              <a:blipFill>
                <a:blip r:embed="rId5"/>
                <a:stretch>
                  <a:fillRect/>
                </a:stretch>
              </a:blipFill>
            </p:spPr>
            <p:txBody>
              <a:bodyPr/>
              <a:lstStyle/>
              <a:p>
                <a:r>
                  <a:rPr lang="zh-TW" altLang="en-US">
                    <a:noFill/>
                  </a:rPr>
                  <a:t> </a:t>
                </a:r>
              </a:p>
            </p:txBody>
          </p:sp>
        </mc:Fallback>
      </mc:AlternateContent>
      <p:sp>
        <p:nvSpPr>
          <p:cNvPr id="10" name="文字方塊 9">
            <a:extLst>
              <a:ext uri="{FF2B5EF4-FFF2-40B4-BE49-F238E27FC236}">
                <a16:creationId xmlns:a16="http://schemas.microsoft.com/office/drawing/2014/main" id="{ACCC7B78-F678-40A6-B799-A5D4BCDA8F09}"/>
              </a:ext>
            </a:extLst>
          </p:cNvPr>
          <p:cNvSpPr txBox="1"/>
          <p:nvPr/>
        </p:nvSpPr>
        <p:spPr>
          <a:xfrm>
            <a:off x="550164" y="4286425"/>
            <a:ext cx="10540746" cy="954107"/>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後續的交易期間，我們採用 </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Ti</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）固定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倍的共整合標準差作為開倉門檻，作為配對是否於交易期開倉的判斷依據。</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2672737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988923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3.3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現代投資組合理論（</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MPT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B6710CA4-93EF-4250-A752-4FB6D2A9EDF0}"/>
              </a:ext>
            </a:extLst>
          </p:cNvPr>
          <p:cNvSpPr txBox="1"/>
          <p:nvPr/>
        </p:nvSpPr>
        <p:spPr>
          <a:xfrm>
            <a:off x="420624" y="1031341"/>
            <a:ext cx="9226296" cy="523220"/>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每日配對共變異數矩陣之估計</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ACCC7B78-F678-40A6-B799-A5D4BCDA8F09}"/>
                  </a:ext>
                </a:extLst>
              </p:cNvPr>
              <p:cNvSpPr txBox="1"/>
              <p:nvPr/>
            </p:nvSpPr>
            <p:spPr>
              <a:xfrm>
                <a:off x="420624" y="1818436"/>
                <a:ext cx="10540746" cy="2260683"/>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根據所有成分股於當日估計期時的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150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筆分鐘股價資料，計算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149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筆的分鐘報酬率後，將其用以計算當日所有成分股的共變異數矩陣。</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之後透過各配對於當日估計期間的資料所估計之共整合係數，搭配成分股的共變異數矩陣，計算配對（</a:t>
                </a:r>
                <a14:m>
                  <m:oMath xmlns:m="http://schemas.openxmlformats.org/officeDocument/2006/math">
                    <m:sSup>
                      <m:s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𝑃</m:t>
                        </m:r>
                      </m:e>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）間的共變異數矩陣（</a:t>
                </a:r>
                <a14:m>
                  <m:oMath xmlns:m="http://schemas.openxmlformats.org/officeDocument/2006/math">
                    <m:r>
                      <a:rPr lang="zh-TW" altLang="en-US" sz="2800" i="1" smtClean="0">
                        <a:latin typeface="Cambria Math" panose="02040503050406030204" pitchFamily="18" charset="0"/>
                      </a:rPr>
                      <m:t>𝛴</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ACCC7B78-F678-40A6-B799-A5D4BCDA8F09}"/>
                  </a:ext>
                </a:extLst>
              </p:cNvPr>
              <p:cNvSpPr txBox="1">
                <a:spLocks noRot="1" noChangeAspect="1" noMove="1" noResize="1" noEditPoints="1" noAdjustHandles="1" noChangeArrowheads="1" noChangeShapeType="1" noTextEdit="1"/>
              </p:cNvSpPr>
              <p:nvPr/>
            </p:nvSpPr>
            <p:spPr>
              <a:xfrm>
                <a:off x="420624" y="1818436"/>
                <a:ext cx="10540746" cy="2260683"/>
              </a:xfrm>
              <a:prstGeom prst="rect">
                <a:avLst/>
              </a:prstGeom>
              <a:blipFill>
                <a:blip r:embed="rId4"/>
                <a:stretch>
                  <a:fillRect l="-1157" t="-2695" r="-4511" b="-6739"/>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1866004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988923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3.3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現代投資組合理論（</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MPT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B6710CA4-93EF-4250-A752-4FB6D2A9EDF0}"/>
              </a:ext>
            </a:extLst>
          </p:cNvPr>
          <p:cNvSpPr txBox="1"/>
          <p:nvPr/>
        </p:nvSpPr>
        <p:spPr>
          <a:xfrm>
            <a:off x="420624" y="1087964"/>
            <a:ext cx="9226296" cy="523220"/>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每日配對共變異數矩陣之估計</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3CDA50FD-E7F7-4634-BD48-F2EC3447F677}"/>
                  </a:ext>
                </a:extLst>
              </p:cNvPr>
              <p:cNvSpPr txBox="1"/>
              <p:nvPr/>
            </p:nvSpPr>
            <p:spPr>
              <a:xfrm>
                <a:off x="606234" y="2008226"/>
                <a:ext cx="9518016" cy="16151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m:rPr>
                              <m:sty m:val="p"/>
                            </m:rPr>
                            <a:rPr lang="en-US" altLang="zh-TW" sz="2800">
                              <a:latin typeface="Cambria Math" panose="02040503050406030204" pitchFamily="18" charset="0"/>
                            </a:rPr>
                            <m:t>Cov</m:t>
                          </m:r>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𝑃</m:t>
                                  </m:r>
                                </m:e>
                                <m:sup>
                                  <m:r>
                                    <a:rPr lang="en-US" altLang="zh-TW" sz="2800" i="1">
                                      <a:latin typeface="Cambria Math" panose="02040503050406030204" pitchFamily="18" charset="0"/>
                                    </a:rPr>
                                    <m:t>𝑖</m:t>
                                  </m:r>
                                </m:sup>
                              </m:sSup>
                              <m:r>
                                <a:rPr lang="en-US" altLang="zh-TW" sz="2800" i="1">
                                  <a:latin typeface="Cambria Math" panose="02040503050406030204" pitchFamily="18" charset="0"/>
                                </a:rPr>
                                <m:t>, </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𝑃</m:t>
                                  </m:r>
                                </m:e>
                                <m:sup>
                                  <m:r>
                                    <a:rPr lang="en-US" altLang="zh-TW" sz="2800" i="1">
                                      <a:latin typeface="Cambria Math" panose="02040503050406030204" pitchFamily="18" charset="0"/>
                                    </a:rPr>
                                    <m:t>𝑗</m:t>
                                  </m:r>
                                </m:sup>
                              </m:sSup>
                            </m:e>
                          </m:d>
                          <m:r>
                            <a:rPr lang="en-US" altLang="zh-TW" sz="2800" i="1" smtClean="0">
                              <a:latin typeface="Cambria Math" panose="02040503050406030204" pitchFamily="18" charset="0"/>
                            </a:rPr>
                            <m:t>|</m:t>
                          </m:r>
                        </m:e>
                        <m:sub>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𝐷</m:t>
                              </m:r>
                            </m:e>
                            <m:sup>
                              <m:r>
                                <a:rPr lang="en-US" altLang="zh-TW" sz="2800" b="0" i="1" smtClean="0">
                                  <a:latin typeface="Cambria Math" panose="02040503050406030204" pitchFamily="18" charset="0"/>
                                </a:rPr>
                                <m:t>𝑡</m:t>
                              </m:r>
                            </m:sup>
                          </m:sSup>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i="1">
                              <a:latin typeface="Cambria Math" panose="02040503050406030204" pitchFamily="18" charset="0"/>
                            </a:rPr>
                            <m:t>𝐶𝑜𝑣</m:t>
                          </m:r>
                          <m:d>
                            <m:dPr>
                              <m:ctrlPr>
                                <a:rPr lang="en-US" altLang="zh-TW" sz="2800" i="1">
                                  <a:latin typeface="Cambria Math" panose="02040503050406030204" pitchFamily="18" charset="0"/>
                                </a:rPr>
                              </m:ctrlPr>
                            </m:dPr>
                            <m:e>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𝑖</m:t>
                                  </m:r>
                                </m:sup>
                              </m:sSubSup>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𝑖</m:t>
                                  </m:r>
                                </m:sup>
                              </m:sSubSup>
                              <m:r>
                                <a:rPr lang="en-US" altLang="zh-TW" sz="2800" i="1">
                                  <a:latin typeface="Cambria Math" panose="02040503050406030204" pitchFamily="18" charset="0"/>
                                </a:rPr>
                                <m:t> </m:t>
                              </m:r>
                              <m:r>
                                <a:rPr lang="en-US" altLang="zh-TW" sz="2800" i="1">
                                  <a:latin typeface="Cambria Math" panose="02040503050406030204" pitchFamily="18" charset="0"/>
                                  <a:ea typeface="Cambria Math" panose="02040503050406030204" pitchFamily="18" charset="0"/>
                                </a:rPr>
                                <m:t>+</m:t>
                              </m:r>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𝑖</m:t>
                                  </m:r>
                                </m:sup>
                              </m:sSubSup>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𝑖</m:t>
                                  </m:r>
                                </m:sup>
                              </m:sSubSup>
                              <m:r>
                                <a:rPr lang="en-US" altLang="zh-TW" sz="2800" i="1">
                                  <a:latin typeface="Cambria Math" panose="02040503050406030204" pitchFamily="18" charset="0"/>
                                </a:rPr>
                                <m:t>,</m:t>
                              </m:r>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𝑗</m:t>
                                  </m:r>
                                </m:sup>
                              </m:sSubSup>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𝑗</m:t>
                                  </m:r>
                                </m:sup>
                              </m:sSubSup>
                              <m:r>
                                <a:rPr lang="en-US" altLang="zh-TW" sz="2800" i="1">
                                  <a:latin typeface="Cambria Math" panose="02040503050406030204" pitchFamily="18" charset="0"/>
                                </a:rPr>
                                <m:t> </m:t>
                              </m:r>
                              <m:r>
                                <a:rPr lang="en-US" altLang="zh-TW" sz="2800" i="1">
                                  <a:latin typeface="Cambria Math" panose="02040503050406030204" pitchFamily="18" charset="0"/>
                                  <a:ea typeface="Cambria Math" panose="02040503050406030204" pitchFamily="18" charset="0"/>
                                </a:rPr>
                                <m:t>+</m:t>
                              </m:r>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𝑗</m:t>
                                  </m:r>
                                </m:sup>
                              </m:sSubSup>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𝑗</m:t>
                                  </m:r>
                                </m:sup>
                              </m:sSubSup>
                            </m:e>
                          </m:d>
                          <m:r>
                            <a:rPr lang="en-US" altLang="zh-TW" sz="2800" b="0" i="1" smtClean="0">
                              <a:latin typeface="Cambria Math" panose="02040503050406030204" pitchFamily="18" charset="0"/>
                            </a:rPr>
                            <m:t>|</m:t>
                          </m:r>
                        </m:e>
                        <m:sub>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𝐷</m:t>
                              </m:r>
                            </m:e>
                            <m:sup>
                              <m:r>
                                <a:rPr lang="en-US" altLang="zh-TW" sz="2800" b="0" i="1" smtClean="0">
                                  <a:latin typeface="Cambria Math" panose="02040503050406030204" pitchFamily="18" charset="0"/>
                                </a:rPr>
                                <m:t>𝑡</m:t>
                              </m:r>
                            </m:sup>
                          </m:sSup>
                        </m:sub>
                      </m:sSub>
                      <m:r>
                        <a:rPr lang="en-US" altLang="zh-TW" sz="2800" b="0" i="1" smtClean="0">
                          <a:latin typeface="Cambria Math" panose="02040503050406030204" pitchFamily="18" charset="0"/>
                        </a:rPr>
                        <m:t>=[</m:t>
                      </m:r>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𝑖</m:t>
                          </m:r>
                        </m:sup>
                      </m:sSubSup>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𝑗</m:t>
                          </m:r>
                        </m:sup>
                      </m:sSubSup>
                      <m:r>
                        <m:rPr>
                          <m:sty m:val="p"/>
                        </m:rPr>
                        <a:rPr lang="en-US" altLang="zh-TW" sz="2800" b="0" i="0" smtClean="0">
                          <a:latin typeface="Cambria Math" panose="02040503050406030204" pitchFamily="18" charset="0"/>
                        </a:rPr>
                        <m:t>Cov</m:t>
                      </m:r>
                      <m:d>
                        <m:dPr>
                          <m:ctrlPr>
                            <a:rPr lang="en-US" altLang="zh-TW" sz="2800" b="0" i="1" smtClean="0">
                              <a:latin typeface="Cambria Math" panose="02040503050406030204" pitchFamily="18" charset="0"/>
                            </a:rPr>
                          </m:ctrlPr>
                        </m:dPr>
                        <m:e>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𝑖</m:t>
                              </m:r>
                            </m:sup>
                          </m:sSubSup>
                          <m:r>
                            <a:rPr lang="en-US" altLang="zh-TW" sz="2800" b="0" i="0" smtClean="0">
                              <a:latin typeface="Cambria Math" panose="02040503050406030204" pitchFamily="18" charset="0"/>
                            </a:rPr>
                            <m:t>,</m:t>
                          </m:r>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𝑗</m:t>
                              </m:r>
                            </m:sup>
                          </m:sSubSup>
                        </m:e>
                      </m:d>
                      <m:r>
                        <a:rPr lang="en-US" altLang="zh-TW" sz="2800" i="1">
                          <a:latin typeface="Cambria Math" panose="02040503050406030204" pitchFamily="18" charset="0"/>
                          <a:ea typeface="Cambria Math" panose="02040503050406030204" pitchFamily="18" charset="0"/>
                        </a:rPr>
                        <m:t>+</m:t>
                      </m:r>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𝑖</m:t>
                          </m:r>
                        </m:sup>
                      </m:sSubSup>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b="0" i="1" smtClean="0">
                              <a:latin typeface="Cambria Math" panose="02040503050406030204" pitchFamily="18" charset="0"/>
                            </a:rPr>
                            <m:t>2</m:t>
                          </m:r>
                        </m:sub>
                        <m:sup>
                          <m:r>
                            <a:rPr lang="en-US" altLang="zh-TW" sz="2800" i="1">
                              <a:latin typeface="Cambria Math" panose="02040503050406030204" pitchFamily="18" charset="0"/>
                            </a:rPr>
                            <m:t>𝑗</m:t>
                          </m:r>
                        </m:sup>
                      </m:sSubSup>
                      <m:r>
                        <m:rPr>
                          <m:sty m:val="p"/>
                        </m:rPr>
                        <a:rPr lang="en-US" altLang="zh-TW" sz="2800">
                          <a:latin typeface="Cambria Math" panose="02040503050406030204" pitchFamily="18" charset="0"/>
                        </a:rPr>
                        <m:t>Cov</m:t>
                      </m:r>
                      <m:d>
                        <m:dPr>
                          <m:ctrlPr>
                            <a:rPr lang="en-US" altLang="zh-TW" sz="2800" i="1">
                              <a:latin typeface="Cambria Math" panose="02040503050406030204" pitchFamily="18" charset="0"/>
                            </a:rPr>
                          </m:ctrlPr>
                        </m:dPr>
                        <m:e>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𝑖</m:t>
                              </m:r>
                            </m:sup>
                          </m:sSubSup>
                          <m:r>
                            <a:rPr lang="en-US" altLang="zh-TW" sz="2800">
                              <a:latin typeface="Cambria Math" panose="02040503050406030204" pitchFamily="18" charset="0"/>
                            </a:rPr>
                            <m:t>,</m:t>
                          </m:r>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b="0" i="1" smtClean="0">
                                  <a:latin typeface="Cambria Math" panose="02040503050406030204" pitchFamily="18" charset="0"/>
                                </a:rPr>
                                <m:t>2</m:t>
                              </m:r>
                            </m:sub>
                            <m:sup>
                              <m:r>
                                <a:rPr lang="en-US" altLang="zh-TW" sz="2800" i="1">
                                  <a:latin typeface="Cambria Math" panose="02040503050406030204" pitchFamily="18" charset="0"/>
                                </a:rPr>
                                <m:t>𝑗</m:t>
                              </m:r>
                            </m:sup>
                          </m:sSubSup>
                        </m:e>
                      </m:d>
                      <m:r>
                        <a:rPr lang="en-US" altLang="zh-TW" sz="2800" b="0" i="1" smtClean="0">
                          <a:latin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m:t>
                      </m:r>
                    </m:oMath>
                  </m:oMathPara>
                </a14:m>
                <a:endParaRPr lang="en-US" altLang="zh-TW" sz="2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𝑖</m:t>
                              </m:r>
                            </m:sup>
                          </m:sSubSup>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𝑗</m:t>
                              </m:r>
                            </m:sup>
                          </m:sSubSup>
                          <m:r>
                            <m:rPr>
                              <m:sty m:val="p"/>
                            </m:rPr>
                            <a:rPr lang="en-US" altLang="zh-TW" sz="2800">
                              <a:latin typeface="Cambria Math" panose="02040503050406030204" pitchFamily="18" charset="0"/>
                            </a:rPr>
                            <m:t>Cov</m:t>
                          </m:r>
                          <m:d>
                            <m:dPr>
                              <m:ctrlPr>
                                <a:rPr lang="en-US" altLang="zh-TW" sz="2800" i="1">
                                  <a:latin typeface="Cambria Math" panose="02040503050406030204" pitchFamily="18" charset="0"/>
                                </a:rPr>
                              </m:ctrlPr>
                            </m:dPr>
                            <m:e>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𝑖</m:t>
                                  </m:r>
                                </m:sup>
                              </m:sSubSup>
                              <m:r>
                                <a:rPr lang="en-US" altLang="zh-TW" sz="2800">
                                  <a:latin typeface="Cambria Math" panose="02040503050406030204" pitchFamily="18" charset="0"/>
                                </a:rPr>
                                <m:t>,</m:t>
                              </m:r>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1</m:t>
                                  </m:r>
                                </m:sub>
                                <m:sup>
                                  <m:r>
                                    <a:rPr lang="en-US" altLang="zh-TW" sz="2800" i="1">
                                      <a:latin typeface="Cambria Math" panose="02040503050406030204" pitchFamily="18" charset="0"/>
                                    </a:rPr>
                                    <m:t>𝑗</m:t>
                                  </m:r>
                                </m:sup>
                              </m:sSubSup>
                            </m:e>
                          </m:d>
                          <m:r>
                            <a:rPr lang="en-US" altLang="zh-TW" sz="2800" i="1">
                              <a:latin typeface="Cambria Math" panose="02040503050406030204" pitchFamily="18" charset="0"/>
                              <a:ea typeface="Cambria Math" panose="02040503050406030204" pitchFamily="18" charset="0"/>
                            </a:rPr>
                            <m:t>+</m:t>
                          </m:r>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𝑖</m:t>
                              </m:r>
                            </m:sup>
                          </m:sSubSup>
                          <m:sSubSup>
                            <m:sSubSupPr>
                              <m:ctrlPr>
                                <a:rPr lang="en-US" altLang="zh-TW" sz="2800" i="1">
                                  <a:latin typeface="Cambria Math" panose="02040503050406030204" pitchFamily="18" charset="0"/>
                                </a:rPr>
                              </m:ctrlPr>
                            </m:sSubSupPr>
                            <m:e>
                              <m:r>
                                <a:rPr lang="zh-TW" altLang="en-US" sz="2800" i="1">
                                  <a:latin typeface="Cambria Math" panose="02040503050406030204" pitchFamily="18" charset="0"/>
                                </a:rPr>
                                <m:t>𝛽</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𝑗</m:t>
                              </m:r>
                            </m:sup>
                          </m:sSubSup>
                          <m:r>
                            <m:rPr>
                              <m:sty m:val="p"/>
                            </m:rPr>
                            <a:rPr lang="en-US" altLang="zh-TW" sz="2800">
                              <a:latin typeface="Cambria Math" panose="02040503050406030204" pitchFamily="18" charset="0"/>
                            </a:rPr>
                            <m:t>Cov</m:t>
                          </m:r>
                          <m:d>
                            <m:dPr>
                              <m:ctrlPr>
                                <a:rPr lang="en-US" altLang="zh-TW" sz="2800" i="1">
                                  <a:latin typeface="Cambria Math" panose="02040503050406030204" pitchFamily="18" charset="0"/>
                                </a:rPr>
                              </m:ctrlPr>
                            </m:dPr>
                            <m:e>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𝑖</m:t>
                                  </m:r>
                                </m:sup>
                              </m:sSubSup>
                              <m:r>
                                <a:rPr lang="en-US" altLang="zh-TW" sz="2800">
                                  <a:latin typeface="Cambria Math" panose="02040503050406030204" pitchFamily="18" charset="0"/>
                                </a:rPr>
                                <m:t>,</m:t>
                              </m:r>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𝑃</m:t>
                                  </m:r>
                                </m:e>
                                <m:sub>
                                  <m:r>
                                    <a:rPr lang="en-US" altLang="zh-TW" sz="2800" i="1">
                                      <a:latin typeface="Cambria Math" panose="02040503050406030204" pitchFamily="18" charset="0"/>
                                    </a:rPr>
                                    <m:t>2</m:t>
                                  </m:r>
                                </m:sub>
                                <m:sup>
                                  <m:r>
                                    <a:rPr lang="en-US" altLang="zh-TW" sz="2800" i="1">
                                      <a:latin typeface="Cambria Math" panose="02040503050406030204" pitchFamily="18" charset="0"/>
                                    </a:rPr>
                                    <m:t>𝑗</m:t>
                                  </m:r>
                                </m:sup>
                              </m:sSubSup>
                            </m:e>
                          </m:d>
                          <m:r>
                            <a:rPr lang="en-US" altLang="zh-TW" sz="2800" i="1">
                              <a:latin typeface="Cambria Math" panose="02040503050406030204" pitchFamily="18" charset="0"/>
                            </a:rPr>
                            <m:t>]</m:t>
                          </m:r>
                          <m:r>
                            <a:rPr lang="en-US" altLang="zh-TW" sz="2800" b="0" i="1" smtClean="0">
                              <a:latin typeface="Cambria Math" panose="02040503050406030204" pitchFamily="18" charset="0"/>
                            </a:rPr>
                            <m:t>|</m:t>
                          </m:r>
                        </m:e>
                        <m:sub>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𝐷</m:t>
                              </m:r>
                            </m:e>
                            <m:sup>
                              <m:r>
                                <a:rPr lang="en-US" altLang="zh-TW" sz="2800" b="0" i="1" smtClean="0">
                                  <a:latin typeface="Cambria Math" panose="02040503050406030204" pitchFamily="18" charset="0"/>
                                </a:rPr>
                                <m:t>𝑡</m:t>
                              </m:r>
                            </m:sup>
                          </m:sSup>
                        </m:sub>
                      </m:sSub>
                    </m:oMath>
                  </m:oMathPara>
                </a14:m>
                <a:br>
                  <a:rPr lang="en-US" altLang="zh-TW" sz="2800" b="0" dirty="0"/>
                </a:br>
                <a:endParaRPr lang="en-US" altLang="zh-TW" sz="2800" b="0" dirty="0"/>
              </a:p>
            </p:txBody>
          </p:sp>
        </mc:Choice>
        <mc:Fallback xmlns="">
          <p:sp>
            <p:nvSpPr>
              <p:cNvPr id="3" name="文字方塊 2">
                <a:extLst>
                  <a:ext uri="{FF2B5EF4-FFF2-40B4-BE49-F238E27FC236}">
                    <a16:creationId xmlns:a16="http://schemas.microsoft.com/office/drawing/2014/main" id="{3CDA50FD-E7F7-4634-BD48-F2EC3447F677}"/>
                  </a:ext>
                </a:extLst>
              </p:cNvPr>
              <p:cNvSpPr txBox="1">
                <a:spLocks noRot="1" noChangeAspect="1" noMove="1" noResize="1" noEditPoints="1" noAdjustHandles="1" noChangeArrowheads="1" noChangeShapeType="1" noTextEdit="1"/>
              </p:cNvSpPr>
              <p:nvPr/>
            </p:nvSpPr>
            <p:spPr>
              <a:xfrm>
                <a:off x="606234" y="2008226"/>
                <a:ext cx="9518016" cy="1615186"/>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E8DBEB12-25FB-48A3-93FA-83C7E57478F7}"/>
                  </a:ext>
                </a:extLst>
              </p:cNvPr>
              <p:cNvSpPr txBox="1"/>
              <p:nvPr/>
            </p:nvSpPr>
            <p:spPr>
              <a:xfrm>
                <a:off x="420624" y="3695488"/>
                <a:ext cx="10540746" cy="999761"/>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a:t>
                </a:r>
                <a14:m>
                  <m:oMath xmlns:m="http://schemas.openxmlformats.org/officeDocument/2006/math">
                    <m:sSup>
                      <m:s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𝐷</m:t>
                        </m:r>
                      </m:e>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𝑡</m:t>
                        </m:r>
                      </m:sup>
                    </m:sSup>
                    <m:r>
                      <a:rPr lang="zh-TW" altLang="en-US" sz="2800" i="1">
                        <a:latin typeface="Cambria Math" panose="02040503050406030204" pitchFamily="18" charset="0"/>
                        <a:ea typeface="標楷體" panose="03000509000000000000" pitchFamily="65" charset="-120"/>
                        <a:cs typeface="Times New Roman" panose="02020603050405020304" pitchFamily="18" charset="0"/>
                      </a:rPr>
                      <m:t>表</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交易日</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14:m>
                  <m:oMath xmlns:m="http://schemas.openxmlformats.org/officeDocument/2006/math">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𝑡</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 2, …, </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𝑇</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ea typeface="標楷體" panose="03000509000000000000" pitchFamily="65" charset="-120"/>
                    <a:cs typeface="Times New Roman" panose="02020603050405020304" pitchFamily="18" charset="0"/>
                  </a:rPr>
                  <a:t> </a:t>
                </a:r>
                <a14:m>
                  <m:oMath xmlns:m="http://schemas.openxmlformats.org/officeDocument/2006/math">
                    <m:sSubSup>
                      <m:sSub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𝑃</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b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表第</a:t>
                </a:r>
                <a14:m>
                  <m:oMath xmlns:m="http://schemas.openxmlformats.org/officeDocument/2006/math">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個配對的第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個成分股，</a:t>
                </a:r>
                <a:r>
                  <a:rPr lang="en-US" altLang="zh-TW" sz="2800" dirty="0">
                    <a:ea typeface="標楷體" panose="03000509000000000000" pitchFamily="65" charset="-120"/>
                    <a:cs typeface="Times New Roman" panose="02020603050405020304" pitchFamily="18" charset="0"/>
                  </a:rPr>
                  <a:t> </a:t>
                </a:r>
                <a14:m>
                  <m:oMath xmlns:m="http://schemas.openxmlformats.org/officeDocument/2006/math">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𝑃</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2</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p>
                    </m:sSub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表第</a:t>
                </a:r>
                <a14:m>
                  <m:oMath xmlns:m="http://schemas.openxmlformats.org/officeDocument/2006/math">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個配對的第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個成分股</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14:m>
                  <m:oMath xmlns:m="http://schemas.openxmlformats.org/officeDocument/2006/math">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=1, 2, …, </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𝑛</m:t>
                    </m:r>
                  </m:oMath>
                </a14:m>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9" name="文字方塊 8">
                <a:extLst>
                  <a:ext uri="{FF2B5EF4-FFF2-40B4-BE49-F238E27FC236}">
                    <a16:creationId xmlns:a16="http://schemas.microsoft.com/office/drawing/2014/main" id="{E8DBEB12-25FB-48A3-93FA-83C7E57478F7}"/>
                  </a:ext>
                </a:extLst>
              </p:cNvPr>
              <p:cNvSpPr txBox="1">
                <a:spLocks noRot="1" noChangeAspect="1" noMove="1" noResize="1" noEditPoints="1" noAdjustHandles="1" noChangeArrowheads="1" noChangeShapeType="1" noTextEdit="1"/>
              </p:cNvSpPr>
              <p:nvPr/>
            </p:nvSpPr>
            <p:spPr>
              <a:xfrm>
                <a:off x="420624" y="3695488"/>
                <a:ext cx="10540746" cy="999761"/>
              </a:xfrm>
              <a:prstGeom prst="rect">
                <a:avLst/>
              </a:prstGeom>
              <a:blipFill>
                <a:blip r:embed="rId5"/>
                <a:stretch>
                  <a:fillRect l="-1157" t="-4268" b="-164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A95D1482-3B02-4FF6-BC5C-FAA6C77964E5}"/>
                  </a:ext>
                </a:extLst>
              </p:cNvPr>
              <p:cNvSpPr txBox="1"/>
              <p:nvPr/>
            </p:nvSpPr>
            <p:spPr>
              <a:xfrm>
                <a:off x="3308280" y="2989457"/>
                <a:ext cx="5575437" cy="16055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𝛴</m:t>
                      </m:r>
                      <m:r>
                        <a:rPr lang="en-US" altLang="zh-TW" sz="2800" b="0" i="1" smtClean="0">
                          <a:latin typeface="Cambria Math" panose="02040503050406030204" pitchFamily="18" charset="0"/>
                        </a:rPr>
                        <m:t>= </m:t>
                      </m:r>
                      <m:d>
                        <m:dPr>
                          <m:begChr m:val="["/>
                          <m:endChr m:val="]"/>
                          <m:ctrlPr>
                            <a:rPr lang="en-US" altLang="zh-TW" sz="2800" b="0" i="1" smtClean="0">
                              <a:latin typeface="Cambria Math" panose="02040503050406030204" pitchFamily="18" charset="0"/>
                            </a:rPr>
                          </m:ctrlPr>
                        </m:dPr>
                        <m:e>
                          <m:m>
                            <m:mPr>
                              <m:mcs>
                                <m:mc>
                                  <m:mcPr>
                                    <m:count m:val="3"/>
                                    <m:mcJc m:val="center"/>
                                  </m:mcPr>
                                </m:mc>
                              </m:mcs>
                              <m:ctrlPr>
                                <a:rPr lang="en-US" altLang="zh-TW" sz="2800" b="0" i="1" smtClean="0">
                                  <a:latin typeface="Cambria Math" panose="02040503050406030204" pitchFamily="18" charset="0"/>
                                </a:rPr>
                              </m:ctrlPr>
                            </m:mPr>
                            <m:mr>
                              <m:e>
                                <m:m>
                                  <m:mPr>
                                    <m:mcs>
                                      <m:mc>
                                        <m:mcPr>
                                          <m:count m:val="2"/>
                                          <m:mcJc m:val="center"/>
                                        </m:mcPr>
                                      </m:mc>
                                    </m:mcs>
                                    <m:ctrlPr>
                                      <a:rPr lang="en-US" altLang="zh-TW" sz="2800" b="0" i="1" smtClean="0">
                                        <a:latin typeface="Cambria Math" panose="02040503050406030204" pitchFamily="18" charset="0"/>
                                      </a:rPr>
                                    </m:ctrlPr>
                                  </m:mPr>
                                  <m:mr>
                                    <m:e>
                                      <m:sSub>
                                        <m:sSubPr>
                                          <m:ctrlPr>
                                            <a:rPr lang="en-US" altLang="zh-TW" sz="2800" b="0" i="1" smtClean="0">
                                              <a:latin typeface="Cambria Math" panose="02040503050406030204" pitchFamily="18" charset="0"/>
                                            </a:rPr>
                                          </m:ctrlPr>
                                        </m:sSubPr>
                                        <m:e>
                                          <m:r>
                                            <a:rPr lang="zh-TW" altLang="en-US" sz="2800" b="0" i="1" smtClean="0">
                                              <a:latin typeface="Cambria Math" panose="02040503050406030204" pitchFamily="18" charset="0"/>
                                            </a:rPr>
                                            <m:t>𝜎</m:t>
                                          </m:r>
                                        </m:e>
                                        <m:sub>
                                          <m:r>
                                            <a:rPr lang="en-US" altLang="zh-TW" sz="2800" b="0" i="1" smtClean="0">
                                              <a:latin typeface="Cambria Math" panose="02040503050406030204" pitchFamily="18" charset="0"/>
                                            </a:rPr>
                                            <m:t>1, 1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1, </m:t>
                                          </m:r>
                                          <m:r>
                                            <a:rPr lang="en-US" altLang="zh-TW" sz="2800" b="0" i="1" smtClean="0">
                                              <a:latin typeface="Cambria Math" panose="02040503050406030204" pitchFamily="18" charset="0"/>
                                            </a:rPr>
                                            <m:t>2</m:t>
                                          </m:r>
                                        </m:sub>
                                      </m:sSub>
                                    </m:e>
                                  </m:m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2</m:t>
                                          </m:r>
                                          <m:r>
                                            <a:rPr lang="en-US" altLang="zh-TW" sz="2800" i="1">
                                              <a:latin typeface="Cambria Math" panose="02040503050406030204" pitchFamily="18" charset="0"/>
                                            </a:rPr>
                                            <m:t>, 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2</m:t>
                                          </m:r>
                                          <m:r>
                                            <a:rPr lang="en-US" altLang="zh-TW" sz="2800" i="1">
                                              <a:latin typeface="Cambria Math" panose="02040503050406030204" pitchFamily="18" charset="0"/>
                                            </a:rPr>
                                            <m:t>, </m:t>
                                          </m:r>
                                          <m:r>
                                            <a:rPr lang="en-US" altLang="zh-TW" sz="2800" b="0" i="1" smtClean="0">
                                              <a:latin typeface="Cambria Math" panose="02040503050406030204" pitchFamily="18" charset="0"/>
                                            </a:rPr>
                                            <m:t>2</m:t>
                                          </m:r>
                                        </m:sub>
                                      </m:sSub>
                                    </m:e>
                                  </m:mr>
                                </m:m>
                              </m:e>
                              <m:e>
                                <m:r>
                                  <a:rPr lang="en-US" altLang="zh-TW" sz="2800" b="0" i="1" smtClean="0">
                                    <a:latin typeface="Cambria Math" panose="02040503050406030204" pitchFamily="18" charset="0"/>
                                  </a:rPr>
                                  <m:t>⋯</m:t>
                                </m:r>
                              </m:e>
                              <m:e>
                                <m:m>
                                  <m:mPr>
                                    <m:mcs>
                                      <m:mc>
                                        <m:mcPr>
                                          <m:count m:val="2"/>
                                          <m:mcJc m:val="center"/>
                                        </m:mcPr>
                                      </m:mc>
                                    </m:mcs>
                                    <m:ctrlPr>
                                      <a:rPr lang="en-US" altLang="zh-TW" sz="2800" b="0" i="1" smtClean="0">
                                        <a:latin typeface="Cambria Math" panose="02040503050406030204" pitchFamily="18" charset="0"/>
                                      </a:rPr>
                                    </m:ctrlPr>
                                  </m:mP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1, </m:t>
                                          </m:r>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1, </m:t>
                                          </m:r>
                                          <m:r>
                                            <a:rPr lang="en-US" altLang="zh-TW" sz="2800" b="0" i="1" smtClean="0">
                                              <a:latin typeface="Cambria Math" panose="02040503050406030204" pitchFamily="18" charset="0"/>
                                            </a:rPr>
                                            <m:t>𝑛</m:t>
                                          </m:r>
                                        </m:sub>
                                      </m:sSub>
                                    </m:e>
                                  </m:m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2</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2</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sub>
                                      </m:sSub>
                                    </m:e>
                                  </m:mr>
                                </m:m>
                              </m:e>
                            </m:mr>
                            <m:mr>
                              <m:e>
                                <m:r>
                                  <a:rPr lang="en-US" altLang="zh-TW" sz="2800" b="0" i="1" smtClean="0">
                                    <a:latin typeface="Cambria Math" panose="02040503050406030204" pitchFamily="18" charset="0"/>
                                  </a:rPr>
                                  <m:t>⋮</m:t>
                                </m:r>
                              </m:e>
                              <m:e>
                                <m:r>
                                  <a:rPr lang="en-US" altLang="zh-TW" sz="2800" b="0" i="1" smtClean="0">
                                    <a:latin typeface="Cambria Math" panose="02040503050406030204" pitchFamily="18" charset="0"/>
                                  </a:rPr>
                                  <m:t>⋱</m:t>
                                </m:r>
                              </m:e>
                              <m:e>
                                <m:r>
                                  <a:rPr lang="en-US" altLang="zh-TW" sz="2800" b="0" i="1" smtClean="0">
                                    <a:latin typeface="Cambria Math" panose="02040503050406030204" pitchFamily="18" charset="0"/>
                                  </a:rPr>
                                  <m:t>⋮</m:t>
                                </m:r>
                              </m:e>
                            </m:mr>
                            <m:mr>
                              <m:e>
                                <m:m>
                                  <m:mPr>
                                    <m:mcs>
                                      <m:mc>
                                        <m:mcPr>
                                          <m:count m:val="2"/>
                                          <m:mcJc m:val="center"/>
                                        </m:mcPr>
                                      </m:mc>
                                    </m:mcs>
                                    <m:ctrlPr>
                                      <a:rPr lang="en-US" altLang="zh-TW" sz="2800" b="0" i="1" smtClean="0">
                                        <a:latin typeface="Cambria Math" panose="02040503050406030204" pitchFamily="18" charset="0"/>
                                      </a:rPr>
                                    </m:ctrlPr>
                                  </m:mP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𝑛</m:t>
                                          </m:r>
                                          <m:r>
                                            <a:rPr lang="en-US" altLang="zh-TW" sz="2800" i="1">
                                              <a:latin typeface="Cambria Math" panose="02040503050406030204" pitchFamily="18" charset="0"/>
                                            </a:rPr>
                                            <m:t> 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𝑛</m:t>
                                          </m:r>
                                          <m:r>
                                            <a:rPr lang="en-US" altLang="zh-TW" sz="2800" i="1">
                                              <a:latin typeface="Cambria Math" panose="02040503050406030204" pitchFamily="18" charset="0"/>
                                            </a:rPr>
                                            <m:t>, </m:t>
                                          </m:r>
                                          <m:r>
                                            <a:rPr lang="en-US" altLang="zh-TW" sz="2800" b="0" i="1" smtClean="0">
                                              <a:latin typeface="Cambria Math" panose="02040503050406030204" pitchFamily="18" charset="0"/>
                                            </a:rPr>
                                            <m:t>2</m:t>
                                          </m:r>
                                        </m:sub>
                                      </m:sSub>
                                    </m:e>
                                  </m:mr>
                                </m:m>
                              </m:e>
                              <m:e>
                                <m:r>
                                  <a:rPr lang="en-US" altLang="zh-TW" sz="2800" b="0" i="1" smtClean="0">
                                    <a:latin typeface="Cambria Math" panose="02040503050406030204" pitchFamily="18" charset="0"/>
                                  </a:rPr>
                                  <m:t>⋯</m:t>
                                </m:r>
                              </m:e>
                              <m:e>
                                <m:m>
                                  <m:mPr>
                                    <m:mcs>
                                      <m:mc>
                                        <m:mcPr>
                                          <m:count m:val="2"/>
                                          <m:mcJc m:val="center"/>
                                        </m:mcPr>
                                      </m:mc>
                                    </m:mcs>
                                    <m:ctrlPr>
                                      <a:rPr lang="en-US" altLang="zh-TW" sz="2800" b="0" i="1" smtClean="0">
                                        <a:latin typeface="Cambria Math" panose="02040503050406030204" pitchFamily="18" charset="0"/>
                                      </a:rPr>
                                    </m:ctrlPr>
                                  </m:mP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𝑛</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𝑛</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sub>
                                      </m:sSub>
                                    </m:e>
                                  </m:mr>
                                </m:m>
                              </m:e>
                            </m:mr>
                          </m:m>
                        </m:e>
                      </m:d>
                    </m:oMath>
                  </m:oMathPara>
                </a14:m>
                <a:endParaRPr lang="zh-TW" altLang="en-US" sz="2800" dirty="0"/>
              </a:p>
            </p:txBody>
          </p:sp>
        </mc:Choice>
        <mc:Fallback xmlns="">
          <p:sp>
            <p:nvSpPr>
              <p:cNvPr id="4" name="文字方塊 3">
                <a:extLst>
                  <a:ext uri="{FF2B5EF4-FFF2-40B4-BE49-F238E27FC236}">
                    <a16:creationId xmlns:a16="http://schemas.microsoft.com/office/drawing/2014/main" id="{A95D1482-3B02-4FF6-BC5C-FAA6C77964E5}"/>
                  </a:ext>
                </a:extLst>
              </p:cNvPr>
              <p:cNvSpPr txBox="1">
                <a:spLocks noRot="1" noChangeAspect="1" noMove="1" noResize="1" noEditPoints="1" noAdjustHandles="1" noChangeArrowheads="1" noChangeShapeType="1" noTextEdit="1"/>
              </p:cNvSpPr>
              <p:nvPr/>
            </p:nvSpPr>
            <p:spPr>
              <a:xfrm>
                <a:off x="3308280" y="2989457"/>
                <a:ext cx="5575437" cy="1605504"/>
              </a:xfrm>
              <a:prstGeom prst="rect">
                <a:avLst/>
              </a:prstGeom>
              <a:blipFill>
                <a:blip r:embed="rId6"/>
                <a:stretch>
                  <a:fillRect/>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792214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0"/>
                            </p:stCondLst>
                            <p:childTnLst>
                              <p:par>
                                <p:cTn id="11" presetID="1" presetClass="exit"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988923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3.3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現代投資組合理論（</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MPT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B6710CA4-93EF-4250-A752-4FB6D2A9EDF0}"/>
              </a:ext>
            </a:extLst>
          </p:cNvPr>
          <p:cNvSpPr txBox="1"/>
          <p:nvPr/>
        </p:nvSpPr>
        <p:spPr>
          <a:xfrm>
            <a:off x="420624" y="1087964"/>
            <a:ext cx="9226296" cy="523220"/>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每日配對共變異數矩陣之估計</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3CDA50FD-E7F7-4634-BD48-F2EC3447F677}"/>
              </a:ext>
            </a:extLst>
          </p:cNvPr>
          <p:cNvSpPr txBox="1"/>
          <p:nvPr/>
        </p:nvSpPr>
        <p:spPr>
          <a:xfrm>
            <a:off x="478940" y="1823267"/>
            <a:ext cx="9518016" cy="430887"/>
          </a:xfrm>
          <a:prstGeom prst="rect">
            <a:avLst/>
          </a:prstGeom>
          <a:noFill/>
        </p:spPr>
        <p:txBody>
          <a:bodyPr wrap="square" lIns="0" tIns="0" rIns="0" bIns="0"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至此我們可以得到每日的配對共變異數矩陣如下所示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379426A1-ACDE-4003-AEC9-9035FEB92439}"/>
                  </a:ext>
                </a:extLst>
              </p:cNvPr>
              <p:cNvSpPr txBox="1"/>
              <p:nvPr/>
            </p:nvSpPr>
            <p:spPr>
              <a:xfrm>
                <a:off x="3308280" y="2989457"/>
                <a:ext cx="5575437" cy="16055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𝛴</m:t>
                      </m:r>
                      <m:r>
                        <a:rPr lang="en-US" altLang="zh-TW" sz="2800" b="0" i="1" smtClean="0">
                          <a:latin typeface="Cambria Math" panose="02040503050406030204" pitchFamily="18" charset="0"/>
                        </a:rPr>
                        <m:t>= </m:t>
                      </m:r>
                      <m:d>
                        <m:dPr>
                          <m:begChr m:val="["/>
                          <m:endChr m:val="]"/>
                          <m:ctrlPr>
                            <a:rPr lang="en-US" altLang="zh-TW" sz="2800" b="0" i="1" smtClean="0">
                              <a:latin typeface="Cambria Math" panose="02040503050406030204" pitchFamily="18" charset="0"/>
                            </a:rPr>
                          </m:ctrlPr>
                        </m:dPr>
                        <m:e>
                          <m:m>
                            <m:mPr>
                              <m:mcs>
                                <m:mc>
                                  <m:mcPr>
                                    <m:count m:val="3"/>
                                    <m:mcJc m:val="center"/>
                                  </m:mcPr>
                                </m:mc>
                              </m:mcs>
                              <m:ctrlPr>
                                <a:rPr lang="en-US" altLang="zh-TW" sz="2800" b="0" i="1" smtClean="0">
                                  <a:latin typeface="Cambria Math" panose="02040503050406030204" pitchFamily="18" charset="0"/>
                                </a:rPr>
                              </m:ctrlPr>
                            </m:mPr>
                            <m:mr>
                              <m:e>
                                <m:m>
                                  <m:mPr>
                                    <m:mcs>
                                      <m:mc>
                                        <m:mcPr>
                                          <m:count m:val="2"/>
                                          <m:mcJc m:val="center"/>
                                        </m:mcPr>
                                      </m:mc>
                                    </m:mcs>
                                    <m:ctrlPr>
                                      <a:rPr lang="en-US" altLang="zh-TW" sz="2800" b="0" i="1" smtClean="0">
                                        <a:latin typeface="Cambria Math" panose="02040503050406030204" pitchFamily="18" charset="0"/>
                                      </a:rPr>
                                    </m:ctrlPr>
                                  </m:mPr>
                                  <m:mr>
                                    <m:e>
                                      <m:sSub>
                                        <m:sSubPr>
                                          <m:ctrlPr>
                                            <a:rPr lang="en-US" altLang="zh-TW" sz="2800" b="0" i="1" smtClean="0">
                                              <a:latin typeface="Cambria Math" panose="02040503050406030204" pitchFamily="18" charset="0"/>
                                            </a:rPr>
                                          </m:ctrlPr>
                                        </m:sSubPr>
                                        <m:e>
                                          <m:r>
                                            <a:rPr lang="zh-TW" altLang="en-US" sz="2800" b="0" i="1" smtClean="0">
                                              <a:latin typeface="Cambria Math" panose="02040503050406030204" pitchFamily="18" charset="0"/>
                                            </a:rPr>
                                            <m:t>𝜎</m:t>
                                          </m:r>
                                        </m:e>
                                        <m:sub>
                                          <m:r>
                                            <a:rPr lang="en-US" altLang="zh-TW" sz="2800" b="0" i="1" smtClean="0">
                                              <a:latin typeface="Cambria Math" panose="02040503050406030204" pitchFamily="18" charset="0"/>
                                            </a:rPr>
                                            <m:t>1, 1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1, </m:t>
                                          </m:r>
                                          <m:r>
                                            <a:rPr lang="en-US" altLang="zh-TW" sz="2800" b="0" i="1" smtClean="0">
                                              <a:latin typeface="Cambria Math" panose="02040503050406030204" pitchFamily="18" charset="0"/>
                                            </a:rPr>
                                            <m:t>2</m:t>
                                          </m:r>
                                        </m:sub>
                                      </m:sSub>
                                    </m:e>
                                  </m:m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2</m:t>
                                          </m:r>
                                          <m:r>
                                            <a:rPr lang="en-US" altLang="zh-TW" sz="2800" i="1">
                                              <a:latin typeface="Cambria Math" panose="02040503050406030204" pitchFamily="18" charset="0"/>
                                            </a:rPr>
                                            <m:t>, 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2</m:t>
                                          </m:r>
                                          <m:r>
                                            <a:rPr lang="en-US" altLang="zh-TW" sz="2800" i="1">
                                              <a:latin typeface="Cambria Math" panose="02040503050406030204" pitchFamily="18" charset="0"/>
                                            </a:rPr>
                                            <m:t>, </m:t>
                                          </m:r>
                                          <m:r>
                                            <a:rPr lang="en-US" altLang="zh-TW" sz="2800" b="0" i="1" smtClean="0">
                                              <a:latin typeface="Cambria Math" panose="02040503050406030204" pitchFamily="18" charset="0"/>
                                            </a:rPr>
                                            <m:t>2</m:t>
                                          </m:r>
                                        </m:sub>
                                      </m:sSub>
                                    </m:e>
                                  </m:mr>
                                </m:m>
                              </m:e>
                              <m:e>
                                <m:r>
                                  <a:rPr lang="en-US" altLang="zh-TW" sz="2800" b="0" i="1" smtClean="0">
                                    <a:latin typeface="Cambria Math" panose="02040503050406030204" pitchFamily="18" charset="0"/>
                                  </a:rPr>
                                  <m:t>⋯</m:t>
                                </m:r>
                              </m:e>
                              <m:e>
                                <m:m>
                                  <m:mPr>
                                    <m:mcs>
                                      <m:mc>
                                        <m:mcPr>
                                          <m:count m:val="2"/>
                                          <m:mcJc m:val="center"/>
                                        </m:mcPr>
                                      </m:mc>
                                    </m:mcs>
                                    <m:ctrlPr>
                                      <a:rPr lang="en-US" altLang="zh-TW" sz="2800" b="0" i="1" smtClean="0">
                                        <a:latin typeface="Cambria Math" panose="02040503050406030204" pitchFamily="18" charset="0"/>
                                      </a:rPr>
                                    </m:ctrlPr>
                                  </m:mP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1, </m:t>
                                          </m:r>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1, </m:t>
                                          </m:r>
                                          <m:r>
                                            <a:rPr lang="en-US" altLang="zh-TW" sz="2800" b="0" i="1" smtClean="0">
                                              <a:latin typeface="Cambria Math" panose="02040503050406030204" pitchFamily="18" charset="0"/>
                                            </a:rPr>
                                            <m:t>𝑛</m:t>
                                          </m:r>
                                        </m:sub>
                                      </m:sSub>
                                    </m:e>
                                  </m:m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2</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2</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sub>
                                      </m:sSub>
                                    </m:e>
                                  </m:mr>
                                </m:m>
                              </m:e>
                            </m:mr>
                            <m:mr>
                              <m:e>
                                <m:r>
                                  <a:rPr lang="en-US" altLang="zh-TW" sz="2800" b="0" i="1" smtClean="0">
                                    <a:latin typeface="Cambria Math" panose="02040503050406030204" pitchFamily="18" charset="0"/>
                                  </a:rPr>
                                  <m:t>⋮</m:t>
                                </m:r>
                              </m:e>
                              <m:e>
                                <m:r>
                                  <a:rPr lang="en-US" altLang="zh-TW" sz="2800" b="0" i="1" smtClean="0">
                                    <a:latin typeface="Cambria Math" panose="02040503050406030204" pitchFamily="18" charset="0"/>
                                  </a:rPr>
                                  <m:t>⋱</m:t>
                                </m:r>
                              </m:e>
                              <m:e>
                                <m:r>
                                  <a:rPr lang="en-US" altLang="zh-TW" sz="2800" b="0" i="1" smtClean="0">
                                    <a:latin typeface="Cambria Math" panose="02040503050406030204" pitchFamily="18" charset="0"/>
                                  </a:rPr>
                                  <m:t>⋮</m:t>
                                </m:r>
                              </m:e>
                            </m:mr>
                            <m:mr>
                              <m:e>
                                <m:m>
                                  <m:mPr>
                                    <m:mcs>
                                      <m:mc>
                                        <m:mcPr>
                                          <m:count m:val="2"/>
                                          <m:mcJc m:val="center"/>
                                        </m:mcPr>
                                      </m:mc>
                                    </m:mcs>
                                    <m:ctrlPr>
                                      <a:rPr lang="en-US" altLang="zh-TW" sz="2800" b="0" i="1" smtClean="0">
                                        <a:latin typeface="Cambria Math" panose="02040503050406030204" pitchFamily="18" charset="0"/>
                                      </a:rPr>
                                    </m:ctrlPr>
                                  </m:mP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𝑛</m:t>
                                          </m:r>
                                          <m:r>
                                            <a:rPr lang="en-US" altLang="zh-TW" sz="2800" i="1">
                                              <a:latin typeface="Cambria Math" panose="02040503050406030204" pitchFamily="18" charset="0"/>
                                            </a:rPr>
                                            <m:t> 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𝑛</m:t>
                                          </m:r>
                                          <m:r>
                                            <a:rPr lang="en-US" altLang="zh-TW" sz="2800" i="1">
                                              <a:latin typeface="Cambria Math" panose="02040503050406030204" pitchFamily="18" charset="0"/>
                                            </a:rPr>
                                            <m:t>, </m:t>
                                          </m:r>
                                          <m:r>
                                            <a:rPr lang="en-US" altLang="zh-TW" sz="2800" b="0" i="1" smtClean="0">
                                              <a:latin typeface="Cambria Math" panose="02040503050406030204" pitchFamily="18" charset="0"/>
                                            </a:rPr>
                                            <m:t>2</m:t>
                                          </m:r>
                                        </m:sub>
                                      </m:sSub>
                                    </m:e>
                                  </m:mr>
                                </m:m>
                              </m:e>
                              <m:e>
                                <m:r>
                                  <a:rPr lang="en-US" altLang="zh-TW" sz="2800" b="0" i="1" smtClean="0">
                                    <a:latin typeface="Cambria Math" panose="02040503050406030204" pitchFamily="18" charset="0"/>
                                  </a:rPr>
                                  <m:t>⋯</m:t>
                                </m:r>
                              </m:e>
                              <m:e>
                                <m:m>
                                  <m:mPr>
                                    <m:mcs>
                                      <m:mc>
                                        <m:mcPr>
                                          <m:count m:val="2"/>
                                          <m:mcJc m:val="center"/>
                                        </m:mcPr>
                                      </m:mc>
                                    </m:mcs>
                                    <m:ctrlPr>
                                      <a:rPr lang="en-US" altLang="zh-TW" sz="2800" b="0" i="1" smtClean="0">
                                        <a:latin typeface="Cambria Math" panose="02040503050406030204" pitchFamily="18" charset="0"/>
                                      </a:rPr>
                                    </m:ctrlPr>
                                  </m:mPr>
                                  <m:mr>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𝑛</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Sub>
                                    </m:e>
                                    <m:e>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𝑛</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sub>
                                      </m:sSub>
                                    </m:e>
                                  </m:mr>
                                </m:m>
                              </m:e>
                            </m:mr>
                          </m:m>
                        </m:e>
                      </m:d>
                    </m:oMath>
                  </m:oMathPara>
                </a14:m>
                <a:endParaRPr lang="zh-TW" altLang="en-US" sz="2800" dirty="0"/>
              </a:p>
            </p:txBody>
          </p:sp>
        </mc:Choice>
        <mc:Fallback xmlns="">
          <p:sp>
            <p:nvSpPr>
              <p:cNvPr id="4" name="文字方塊 3">
                <a:extLst>
                  <a:ext uri="{FF2B5EF4-FFF2-40B4-BE49-F238E27FC236}">
                    <a16:creationId xmlns:a16="http://schemas.microsoft.com/office/drawing/2014/main" id="{379426A1-ACDE-4003-AEC9-9035FEB92439}"/>
                  </a:ext>
                </a:extLst>
              </p:cNvPr>
              <p:cNvSpPr txBox="1">
                <a:spLocks noRot="1" noChangeAspect="1" noMove="1" noResize="1" noEditPoints="1" noAdjustHandles="1" noChangeArrowheads="1" noChangeShapeType="1" noTextEdit="1"/>
              </p:cNvSpPr>
              <p:nvPr/>
            </p:nvSpPr>
            <p:spPr>
              <a:xfrm>
                <a:off x="3308280" y="2989457"/>
                <a:ext cx="5575437" cy="1605504"/>
              </a:xfrm>
              <a:prstGeom prst="rect">
                <a:avLst/>
              </a:prstGeom>
              <a:blipFill>
                <a:blip r:embed="rId4"/>
                <a:stretch>
                  <a:fillRect/>
                </a:stretch>
              </a:blipFill>
            </p:spPr>
            <p:txBody>
              <a:bodyPr/>
              <a:lstStyle/>
              <a:p>
                <a:r>
                  <a:rPr lang="zh-TW" altLang="en-US">
                    <a:noFill/>
                  </a:rPr>
                  <a:t> </a:t>
                </a:r>
              </a:p>
            </p:txBody>
          </p:sp>
        </mc:Fallback>
      </mc:AlternateContent>
      <p:sp>
        <p:nvSpPr>
          <p:cNvPr id="5" name="矩形 4">
            <a:hlinkClick r:id="rId5" action="ppaction://hlinksldjump"/>
            <a:extLst>
              <a:ext uri="{FF2B5EF4-FFF2-40B4-BE49-F238E27FC236}">
                <a16:creationId xmlns:a16="http://schemas.microsoft.com/office/drawing/2014/main" id="{79AE58CC-6412-49BC-9591-757229718441}"/>
              </a:ext>
            </a:extLst>
          </p:cNvPr>
          <p:cNvSpPr/>
          <p:nvPr/>
        </p:nvSpPr>
        <p:spPr>
          <a:xfrm rot="2781718">
            <a:off x="11645987" y="6334469"/>
            <a:ext cx="462188" cy="429564"/>
          </a:xfrm>
          <a:prstGeom prst="rect">
            <a:avLst/>
          </a:prstGeom>
          <a:solidFill>
            <a:srgbClr val="ECD9CA"/>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4336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107AC05-5D38-4AFD-B76F-CCD34DD39690}"/>
              </a:ext>
            </a:extLst>
          </p:cNvPr>
          <p:cNvSpPr txBox="1"/>
          <p:nvPr/>
        </p:nvSpPr>
        <p:spPr>
          <a:xfrm>
            <a:off x="251720" y="120312"/>
            <a:ext cx="4592898" cy="1015663"/>
          </a:xfrm>
          <a:prstGeom prst="rect">
            <a:avLst/>
          </a:prstGeom>
          <a:noFill/>
        </p:spPr>
        <p:txBody>
          <a:bodyPr wrap="square" rtlCol="0">
            <a:spAutoFit/>
          </a:bodyPr>
          <a:lstStyle/>
          <a:p>
            <a:pPr algn="ctr"/>
            <a:r>
              <a:rPr lang="zh-TW" altLang="en-US" sz="6000" dirty="0">
                <a:solidFill>
                  <a:schemeClr val="tx1">
                    <a:lumMod val="75000"/>
                    <a:lumOff val="25000"/>
                  </a:schemeClr>
                </a:solidFill>
                <a:latin typeface="標楷體" panose="03000509000000000000" pitchFamily="65" charset="-120"/>
                <a:ea typeface="標楷體" panose="03000509000000000000" pitchFamily="65" charset="-120"/>
                <a:sym typeface="思源黑体" panose="020B0500000000000000" pitchFamily="34" charset="-122"/>
              </a:rPr>
              <a:t>目錄</a:t>
            </a:r>
            <a:endParaRPr lang="zh-CN" altLang="en-US" sz="6000" dirty="0">
              <a:solidFill>
                <a:schemeClr val="tx1">
                  <a:lumMod val="75000"/>
                  <a:lumOff val="25000"/>
                </a:schemeClr>
              </a:solidFill>
              <a:latin typeface="標楷體" panose="03000509000000000000" pitchFamily="65" charset="-120"/>
              <a:ea typeface="標楷體" panose="03000509000000000000" pitchFamily="65" charset="-120"/>
              <a:sym typeface="思源黑体" panose="020B0500000000000000" pitchFamily="34" charset="-122"/>
            </a:endParaRPr>
          </a:p>
        </p:txBody>
      </p:sp>
      <p:cxnSp>
        <p:nvCxnSpPr>
          <p:cNvPr id="6" name="直接连接符 5">
            <a:extLst>
              <a:ext uri="{FF2B5EF4-FFF2-40B4-BE49-F238E27FC236}">
                <a16:creationId xmlns:a16="http://schemas.microsoft.com/office/drawing/2014/main" id="{F7B32BAD-EF36-4EE5-81DF-1927ED48F811}"/>
              </a:ext>
            </a:extLst>
          </p:cNvPr>
          <p:cNvCxnSpPr>
            <a:cxnSpLocks/>
          </p:cNvCxnSpPr>
          <p:nvPr/>
        </p:nvCxnSpPr>
        <p:spPr>
          <a:xfrm>
            <a:off x="613633" y="1742937"/>
            <a:ext cx="0" cy="2828152"/>
          </a:xfrm>
          <a:prstGeom prst="line">
            <a:avLst/>
          </a:prstGeom>
          <a:ln w="317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E1E667C7-8CFF-4023-8AEF-B9F1B3AFBF9D}"/>
              </a:ext>
            </a:extLst>
          </p:cNvPr>
          <p:cNvCxnSpPr>
            <a:cxnSpLocks/>
          </p:cNvCxnSpPr>
          <p:nvPr/>
        </p:nvCxnSpPr>
        <p:spPr>
          <a:xfrm>
            <a:off x="792917" y="950453"/>
            <a:ext cx="640080"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0B62B0C3-E630-4E3C-9ED1-B74668C38038}"/>
              </a:ext>
            </a:extLst>
          </p:cNvPr>
          <p:cNvGrpSpPr/>
          <p:nvPr/>
        </p:nvGrpSpPr>
        <p:grpSpPr>
          <a:xfrm>
            <a:off x="1392230" y="6135556"/>
            <a:ext cx="1016000" cy="152400"/>
            <a:chOff x="-2407920" y="-1463040"/>
            <a:chExt cx="1828800" cy="274320"/>
          </a:xfrm>
          <a:solidFill>
            <a:srgbClr val="CCB5A5"/>
          </a:solidFill>
        </p:grpSpPr>
        <p:sp>
          <p:nvSpPr>
            <p:cNvPr id="11" name="椭圆 10">
              <a:extLst>
                <a:ext uri="{FF2B5EF4-FFF2-40B4-BE49-F238E27FC236}">
                  <a16:creationId xmlns:a16="http://schemas.microsoft.com/office/drawing/2014/main" id="{88FC2CAF-2A32-47F4-A17C-6B7B326CE371}"/>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椭圆 11">
              <a:extLst>
                <a:ext uri="{FF2B5EF4-FFF2-40B4-BE49-F238E27FC236}">
                  <a16:creationId xmlns:a16="http://schemas.microsoft.com/office/drawing/2014/main" id="{35BCEC3C-EE32-425F-BFE5-B95840061064}"/>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椭圆 12">
              <a:extLst>
                <a:ext uri="{FF2B5EF4-FFF2-40B4-BE49-F238E27FC236}">
                  <a16:creationId xmlns:a16="http://schemas.microsoft.com/office/drawing/2014/main" id="{4A2EFCB9-D31F-4BA3-9BA9-D037AD58787C}"/>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椭圆 13">
              <a:extLst>
                <a:ext uri="{FF2B5EF4-FFF2-40B4-BE49-F238E27FC236}">
                  <a16:creationId xmlns:a16="http://schemas.microsoft.com/office/drawing/2014/main" id="{555496E7-86EB-4C98-875D-0143CE31B71B}"/>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7" name="组合 16">
            <a:extLst>
              <a:ext uri="{FF2B5EF4-FFF2-40B4-BE49-F238E27FC236}">
                <a16:creationId xmlns:a16="http://schemas.microsoft.com/office/drawing/2014/main" id="{48613471-B914-42B2-A535-3F64107D768B}"/>
              </a:ext>
            </a:extLst>
          </p:cNvPr>
          <p:cNvGrpSpPr/>
          <p:nvPr/>
        </p:nvGrpSpPr>
        <p:grpSpPr>
          <a:xfrm>
            <a:off x="251720" y="1103457"/>
            <a:ext cx="3695996" cy="1197730"/>
            <a:chOff x="2276789" y="1237396"/>
            <a:chExt cx="3695996" cy="1197730"/>
          </a:xfrm>
        </p:grpSpPr>
        <p:sp>
          <p:nvSpPr>
            <p:cNvPr id="15" name="文本框 14">
              <a:extLst>
                <a:ext uri="{FF2B5EF4-FFF2-40B4-BE49-F238E27FC236}">
                  <a16:creationId xmlns:a16="http://schemas.microsoft.com/office/drawing/2014/main" id="{0ACEBAE9-D622-4321-9380-E8537724DEB6}"/>
                </a:ext>
              </a:extLst>
            </p:cNvPr>
            <p:cNvSpPr txBox="1"/>
            <p:nvPr/>
          </p:nvSpPr>
          <p:spPr>
            <a:xfrm>
              <a:off x="2276789" y="1237396"/>
              <a:ext cx="2400118" cy="499880"/>
            </a:xfrm>
            <a:prstGeom prst="rect">
              <a:avLst/>
            </a:prstGeom>
            <a:noFill/>
          </p:spPr>
          <p:txBody>
            <a:bodyPr wrap="square" rtlCol="0">
              <a:spAutoFit/>
            </a:bodyPr>
            <a:lstStyle/>
            <a:p>
              <a:pPr algn="ctr">
                <a:lnSpc>
                  <a:spcPct val="150000"/>
                </a:lnSpc>
              </a:pPr>
              <a:r>
                <a:rPr lang="zh-CN" altLang="en-US" sz="2000" b="1" dirty="0">
                  <a:latin typeface="標楷體" panose="03000509000000000000" pitchFamily="65" charset="-120"/>
                  <a:ea typeface="標楷體" panose="03000509000000000000" pitchFamily="65" charset="-120"/>
                  <a:sym typeface="思源黑体" panose="020B0500000000000000" pitchFamily="34" charset="-122"/>
                  <a:hlinkClick r:id="rId3" action="ppaction://hlinksldjump"/>
                </a:rPr>
                <a:t>一</a:t>
              </a:r>
              <a:r>
                <a:rPr lang="zh-TW" altLang="en-US" sz="2000" b="1" dirty="0">
                  <a:latin typeface="標楷體" panose="03000509000000000000" pitchFamily="65" charset="-120"/>
                  <a:ea typeface="標楷體" panose="03000509000000000000" pitchFamily="65" charset="-120"/>
                  <a:sym typeface="思源黑体" panose="020B0500000000000000" pitchFamily="34" charset="-122"/>
                  <a:hlinkClick r:id="rId3" action="ppaction://hlinksldjump"/>
                </a:rPr>
                <a:t>、</a:t>
              </a:r>
              <a:r>
                <a:rPr lang="zh-CN" altLang="en-US" sz="2000" b="1" dirty="0">
                  <a:latin typeface="標楷體" panose="03000509000000000000" pitchFamily="65" charset="-120"/>
                  <a:ea typeface="標楷體" panose="03000509000000000000" pitchFamily="65" charset="-120"/>
                  <a:sym typeface="思源黑体" panose="020B0500000000000000" pitchFamily="34" charset="-122"/>
                  <a:hlinkClick r:id="rId3" action="ppaction://hlinksldjump"/>
                </a:rPr>
                <a:t> 緒論</a:t>
              </a:r>
              <a:endParaRPr lang="zh-CN" altLang="en-US" sz="2000" b="1" dirty="0">
                <a:latin typeface="標楷體" panose="03000509000000000000" pitchFamily="65" charset="-120"/>
                <a:ea typeface="標楷體" panose="03000509000000000000" pitchFamily="65" charset="-120"/>
                <a:sym typeface="思源黑体" panose="020B0500000000000000" pitchFamily="34" charset="-122"/>
              </a:endParaRPr>
            </a:p>
          </p:txBody>
        </p:sp>
        <p:sp>
          <p:nvSpPr>
            <p:cNvPr id="16" name="iṩļïḓè">
              <a:extLst>
                <a:ext uri="{FF2B5EF4-FFF2-40B4-BE49-F238E27FC236}">
                  <a16:creationId xmlns:a16="http://schemas.microsoft.com/office/drawing/2014/main" id="{36A2172E-9BB3-45CF-AB4F-6CC1858DA825}"/>
                </a:ext>
              </a:extLst>
            </p:cNvPr>
            <p:cNvSpPr txBox="1"/>
            <p:nvPr/>
          </p:nvSpPr>
          <p:spPr bwMode="auto">
            <a:xfrm>
              <a:off x="3381029" y="1922184"/>
              <a:ext cx="2591756" cy="512942"/>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spcBef>
                  <a:spcPct val="0"/>
                </a:spcBef>
              </a:pPr>
              <a:r>
                <a:rPr lang="en-US" altLang="zh-CN"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4" action="ppaction://hlinksldjump"/>
                </a:rPr>
                <a:t>1.1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4" action="ppaction://hlinksldjump"/>
                </a:rPr>
                <a:t>研究背景</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5" action="ppaction://hlinksldjump"/>
                </a:rPr>
                <a:t>1.2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5" action="ppaction://hlinksldjump"/>
                </a:rPr>
                <a:t>研究動機</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6" action="ppaction://hlinksldjump"/>
                </a:rPr>
                <a:t>1.3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6" action="ppaction://hlinksldjump"/>
                </a:rPr>
                <a:t>研究目標</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p:txBody>
        </p:sp>
      </p:grpSp>
      <p:grpSp>
        <p:nvGrpSpPr>
          <p:cNvPr id="19" name="组合 16">
            <a:extLst>
              <a:ext uri="{FF2B5EF4-FFF2-40B4-BE49-F238E27FC236}">
                <a16:creationId xmlns:a16="http://schemas.microsoft.com/office/drawing/2014/main" id="{DF1131CF-F4F9-44E5-9949-E14392B88423}"/>
              </a:ext>
            </a:extLst>
          </p:cNvPr>
          <p:cNvGrpSpPr/>
          <p:nvPr/>
        </p:nvGrpSpPr>
        <p:grpSpPr>
          <a:xfrm>
            <a:off x="-593565" y="2487181"/>
            <a:ext cx="6204406" cy="1008551"/>
            <a:chOff x="1057618" y="961583"/>
            <a:chExt cx="6585008" cy="1256644"/>
          </a:xfrm>
        </p:grpSpPr>
        <p:sp>
          <p:nvSpPr>
            <p:cNvPr id="20" name="文本框 14">
              <a:extLst>
                <a:ext uri="{FF2B5EF4-FFF2-40B4-BE49-F238E27FC236}">
                  <a16:creationId xmlns:a16="http://schemas.microsoft.com/office/drawing/2014/main" id="{6FC90753-552E-455C-9D81-0CAAB6B2B305}"/>
                </a:ext>
              </a:extLst>
            </p:cNvPr>
            <p:cNvSpPr txBox="1"/>
            <p:nvPr/>
          </p:nvSpPr>
          <p:spPr>
            <a:xfrm>
              <a:off x="1057618" y="961583"/>
              <a:ext cx="4708021" cy="622845"/>
            </a:xfrm>
            <a:prstGeom prst="rect">
              <a:avLst/>
            </a:prstGeom>
            <a:noFill/>
          </p:spPr>
          <p:txBody>
            <a:bodyPr wrap="square" rtlCol="0">
              <a:spAutoFit/>
            </a:bodyPr>
            <a:lstStyle/>
            <a:p>
              <a:pPr algn="ctr">
                <a:lnSpc>
                  <a:spcPct val="150000"/>
                </a:lnSpc>
              </a:pPr>
              <a:r>
                <a:rPr lang="zh-TW" altLang="en-US" sz="2000" b="1" dirty="0">
                  <a:latin typeface="標楷體" panose="03000509000000000000" pitchFamily="65" charset="-120"/>
                  <a:ea typeface="標楷體" panose="03000509000000000000" pitchFamily="65" charset="-120"/>
                  <a:sym typeface="思源黑体" panose="020B0500000000000000" pitchFamily="34" charset="-122"/>
                  <a:hlinkClick r:id="rId7" action="ppaction://hlinksldjump"/>
                </a:rPr>
                <a:t>二、</a:t>
              </a:r>
              <a:r>
                <a:rPr lang="zh-TW" altLang="en-US" sz="2000" b="1" dirty="0">
                  <a:solidFill>
                    <a:srgbClr val="F79646"/>
                  </a:solidFill>
                  <a:latin typeface="標楷體" panose="03000509000000000000" pitchFamily="65" charset="-120"/>
                  <a:ea typeface="標楷體" panose="03000509000000000000" pitchFamily="65" charset="-120"/>
                  <a:sym typeface="思源黑体" panose="020B0500000000000000" pitchFamily="34" charset="-122"/>
                  <a:hlinkClick r:id="rId7" action="ppaction://hlinksldjump"/>
                </a:rPr>
                <a:t>文獻回顧</a:t>
              </a:r>
              <a:endParaRPr lang="zh-CN" altLang="en-US" sz="2000" b="1" dirty="0">
                <a:solidFill>
                  <a:srgbClr val="F79646"/>
                </a:solidFill>
                <a:latin typeface="標楷體" panose="03000509000000000000" pitchFamily="65" charset="-120"/>
                <a:ea typeface="標楷體" panose="03000509000000000000" pitchFamily="65" charset="-120"/>
                <a:sym typeface="思源黑体" panose="020B0500000000000000" pitchFamily="34" charset="-122"/>
              </a:endParaRPr>
            </a:p>
          </p:txBody>
        </p:sp>
        <p:sp>
          <p:nvSpPr>
            <p:cNvPr id="21" name="iṩļïḓè">
              <a:extLst>
                <a:ext uri="{FF2B5EF4-FFF2-40B4-BE49-F238E27FC236}">
                  <a16:creationId xmlns:a16="http://schemas.microsoft.com/office/drawing/2014/main" id="{931E136A-13BB-434C-95AA-251CB8BE6361}"/>
                </a:ext>
              </a:extLst>
            </p:cNvPr>
            <p:cNvSpPr txBox="1"/>
            <p:nvPr/>
          </p:nvSpPr>
          <p:spPr bwMode="auto">
            <a:xfrm>
              <a:off x="3268059" y="1775069"/>
              <a:ext cx="4374567" cy="44315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spcBef>
                  <a:spcPct val="0"/>
                </a:spcBef>
              </a:pPr>
              <a:r>
                <a:rPr lang="en-US" altLang="zh-CN"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8" action="ppaction://hlinksldjump"/>
                </a:rPr>
                <a:t>2.1</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8" action="ppaction://hlinksldjump"/>
                </a:rPr>
                <a:t> 現代投資組合理論</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9" action="ppaction://hlinksldjump"/>
                </a:rPr>
                <a:t>2.2 </a:t>
              </a:r>
              <a:r>
                <a:rPr lang="en-US" altLang="zh-TW" b="1" dirty="0">
                  <a:latin typeface="Times New Roman" panose="02020603050405020304" pitchFamily="18" charset="0"/>
                  <a:ea typeface="標楷體" panose="03000509000000000000" pitchFamily="65" charset="-120"/>
                  <a:cs typeface="Times New Roman" panose="02020603050405020304" pitchFamily="18" charset="0"/>
                  <a:hlinkClick r:id="rId9" action="ppaction://hlinksldjump"/>
                </a:rPr>
                <a:t>Hierarchical Risk Parity</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dist">
                <a:spcBef>
                  <a:spcPct val="0"/>
                </a:spcBef>
              </a:pPr>
              <a:endParaRPr lang="en-US" altLang="zh-CN" sz="1050" b="1"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2" name="组合 16">
            <a:extLst>
              <a:ext uri="{FF2B5EF4-FFF2-40B4-BE49-F238E27FC236}">
                <a16:creationId xmlns:a16="http://schemas.microsoft.com/office/drawing/2014/main" id="{471B443A-0FDA-4580-8633-64F53A062513}"/>
              </a:ext>
            </a:extLst>
          </p:cNvPr>
          <p:cNvGrpSpPr/>
          <p:nvPr/>
        </p:nvGrpSpPr>
        <p:grpSpPr>
          <a:xfrm>
            <a:off x="48290" y="3648735"/>
            <a:ext cx="7798851" cy="2018018"/>
            <a:chOff x="1909814" y="892849"/>
            <a:chExt cx="7798851" cy="720901"/>
          </a:xfrm>
        </p:grpSpPr>
        <p:sp>
          <p:nvSpPr>
            <p:cNvPr id="23" name="文本框 14">
              <a:extLst>
                <a:ext uri="{FF2B5EF4-FFF2-40B4-BE49-F238E27FC236}">
                  <a16:creationId xmlns:a16="http://schemas.microsoft.com/office/drawing/2014/main" id="{D2DB235F-9599-4897-904D-7CBA2DFEA99C}"/>
                </a:ext>
              </a:extLst>
            </p:cNvPr>
            <p:cNvSpPr txBox="1"/>
            <p:nvPr/>
          </p:nvSpPr>
          <p:spPr>
            <a:xfrm>
              <a:off x="1909814" y="892849"/>
              <a:ext cx="4443749" cy="215160"/>
            </a:xfrm>
            <a:prstGeom prst="rect">
              <a:avLst/>
            </a:prstGeom>
            <a:noFill/>
          </p:spPr>
          <p:txBody>
            <a:bodyPr wrap="square" rtlCol="0">
              <a:spAutoFit/>
            </a:bodyPr>
            <a:lstStyle/>
            <a:p>
              <a:pPr algn="ctr">
                <a:lnSpc>
                  <a:spcPct val="150000"/>
                </a:lnSpc>
              </a:pPr>
              <a:r>
                <a:rPr lang="zh-TW" altLang="en-US" sz="2000" b="1" dirty="0">
                  <a:latin typeface="標楷體" panose="03000509000000000000" pitchFamily="65" charset="-120"/>
                  <a:ea typeface="標楷體" panose="03000509000000000000" pitchFamily="65" charset="-120"/>
                  <a:sym typeface="思源黑体" panose="020B0500000000000000" pitchFamily="34" charset="-122"/>
                  <a:hlinkClick r:id="rId10" action="ppaction://hlinksldjump"/>
                </a:rPr>
                <a:t>三、資產配置的研究方法</a:t>
              </a:r>
              <a:endParaRPr lang="zh-CN" altLang="en-US" sz="2000" b="1" dirty="0">
                <a:latin typeface="標楷體" panose="03000509000000000000" pitchFamily="65" charset="-120"/>
                <a:ea typeface="標楷體" panose="03000509000000000000" pitchFamily="65" charset="-120"/>
                <a:sym typeface="思源黑体" panose="020B0500000000000000" pitchFamily="34" charset="-122"/>
              </a:endParaRPr>
            </a:p>
          </p:txBody>
        </p:sp>
        <p:sp>
          <p:nvSpPr>
            <p:cNvPr id="24" name="iṩļïḓè">
              <a:extLst>
                <a:ext uri="{FF2B5EF4-FFF2-40B4-BE49-F238E27FC236}">
                  <a16:creationId xmlns:a16="http://schemas.microsoft.com/office/drawing/2014/main" id="{6E6E18ED-5D6F-493F-8FF9-20990D014F9B}"/>
                </a:ext>
              </a:extLst>
            </p:cNvPr>
            <p:cNvSpPr txBox="1"/>
            <p:nvPr/>
          </p:nvSpPr>
          <p:spPr bwMode="auto">
            <a:xfrm>
              <a:off x="3275842" y="1051382"/>
              <a:ext cx="6432823" cy="562368"/>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1" action="ppaction://hlinksldjump"/>
                </a:rPr>
                <a:t>3.1</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1" action="ppaction://hlinksldjump"/>
                </a:rPr>
                <a:t> 回測資料集、每日可動用資金和基準模型</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2" action="ppaction://hlinksldjump"/>
                </a:rPr>
                <a:t>3.2</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2" action="ppaction://hlinksldjump"/>
                </a:rPr>
                <a:t> 每日交易流程</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3" action="ppaction://hlinksldjump"/>
                </a:rPr>
                <a:t>3.3</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3" action="ppaction://hlinksldjump"/>
                </a:rPr>
                <a:t> 理論市場的實驗設計 </a:t>
              </a: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3" action="ppaction://hlinksldjump"/>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3" action="ppaction://hlinksldjump"/>
                </a:rPr>
                <a:t> 現代投資組合理論</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4" action="ppaction://hlinksldjump"/>
                </a:rPr>
                <a:t>3.4</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4" action="ppaction://hlinksldjump"/>
                </a:rPr>
                <a:t> </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4" action="ppaction://hlinksldjump"/>
                </a:rPr>
                <a:t>理論市場的實驗設計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4" action="ppaction://hlinksldjump"/>
                </a:rPr>
                <a:t>-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hlinkClick r:id="rId14" action="ppaction://hlinksldjump"/>
                </a:rPr>
                <a:t>Hierarchical Risk Parity</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5" action="ppaction://hlinksldjump"/>
                </a:rPr>
                <a:t>3.5</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5" action="ppaction://hlinksldjump"/>
                </a:rPr>
                <a:t> </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5" action="ppaction://hlinksldjump"/>
                </a:rPr>
                <a:t>實務市場的實驗設計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5" action="ppaction://hlinksldjump"/>
                </a:rPr>
                <a:t>– </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5" action="ppaction://hlinksldjump"/>
                </a:rPr>
                <a:t>交易稅率和滑價機制</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5" name="组合 16">
            <a:extLst>
              <a:ext uri="{FF2B5EF4-FFF2-40B4-BE49-F238E27FC236}">
                <a16:creationId xmlns:a16="http://schemas.microsoft.com/office/drawing/2014/main" id="{211D12C6-8E9A-49B5-B183-4C892DBC2492}"/>
              </a:ext>
            </a:extLst>
          </p:cNvPr>
          <p:cNvGrpSpPr/>
          <p:nvPr/>
        </p:nvGrpSpPr>
        <p:grpSpPr>
          <a:xfrm>
            <a:off x="5499187" y="729368"/>
            <a:ext cx="7766423" cy="4233904"/>
            <a:chOff x="1909814" y="892849"/>
            <a:chExt cx="7766423" cy="628843"/>
          </a:xfrm>
        </p:grpSpPr>
        <p:sp>
          <p:nvSpPr>
            <p:cNvPr id="27" name="文本框 14">
              <a:extLst>
                <a:ext uri="{FF2B5EF4-FFF2-40B4-BE49-F238E27FC236}">
                  <a16:creationId xmlns:a16="http://schemas.microsoft.com/office/drawing/2014/main" id="{4BEA604F-876A-406B-A8BD-9A704346C0BA}"/>
                </a:ext>
              </a:extLst>
            </p:cNvPr>
            <p:cNvSpPr txBox="1"/>
            <p:nvPr/>
          </p:nvSpPr>
          <p:spPr>
            <a:xfrm>
              <a:off x="1909814" y="892849"/>
              <a:ext cx="4443749" cy="178573"/>
            </a:xfrm>
            <a:prstGeom prst="rect">
              <a:avLst/>
            </a:prstGeom>
            <a:noFill/>
          </p:spPr>
          <p:txBody>
            <a:bodyPr wrap="square" rtlCol="0">
              <a:spAutoFit/>
            </a:bodyPr>
            <a:lstStyle/>
            <a:p>
              <a:pPr algn="ctr">
                <a:lnSpc>
                  <a:spcPct val="150000"/>
                </a:lnSpc>
              </a:pPr>
              <a:r>
                <a:rPr lang="zh-TW" altLang="en-US" sz="2000" b="1" dirty="0">
                  <a:latin typeface="標楷體" panose="03000509000000000000" pitchFamily="65" charset="-120"/>
                  <a:ea typeface="標楷體" panose="03000509000000000000" pitchFamily="65" charset="-120"/>
                  <a:sym typeface="思源黑体" panose="020B0500000000000000" pitchFamily="34" charset="-122"/>
                  <a:hlinkClick r:id="rId16" action="ppaction://hlinksldjump"/>
                </a:rPr>
                <a:t>四、實證結果</a:t>
              </a:r>
              <a:endParaRPr lang="zh-CN" altLang="en-US" sz="2000" b="1" dirty="0">
                <a:latin typeface="標楷體" panose="03000509000000000000" pitchFamily="65" charset="-120"/>
                <a:ea typeface="標楷體" panose="03000509000000000000" pitchFamily="65" charset="-120"/>
                <a:sym typeface="思源黑体" panose="020B0500000000000000" pitchFamily="34" charset="-122"/>
              </a:endParaRPr>
            </a:p>
          </p:txBody>
        </p:sp>
        <p:sp>
          <p:nvSpPr>
            <p:cNvPr id="28" name="iṩļïḓè">
              <a:extLst>
                <a:ext uri="{FF2B5EF4-FFF2-40B4-BE49-F238E27FC236}">
                  <a16:creationId xmlns:a16="http://schemas.microsoft.com/office/drawing/2014/main" id="{DF6F8E95-F33F-45AE-B2F5-2337BA2D8328}"/>
                </a:ext>
              </a:extLst>
            </p:cNvPr>
            <p:cNvSpPr txBox="1"/>
            <p:nvPr/>
          </p:nvSpPr>
          <p:spPr bwMode="auto">
            <a:xfrm>
              <a:off x="3243414" y="945152"/>
              <a:ext cx="6432823" cy="576540"/>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7" action="ppaction://hlinksldjump"/>
                </a:rPr>
                <a:t>4.1</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7" action="ppaction://hlinksldjump"/>
                </a:rPr>
                <a:t> 績效衡量方式</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8" action="ppaction://hlinksldjump"/>
                </a:rPr>
                <a:t>4.2</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8" action="ppaction://hlinksldjump"/>
                </a:rPr>
                <a:t>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9" action="ppaction://hlinksldjump"/>
                </a:rPr>
                <a:t>2015</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9" action="ppaction://hlinksldjump"/>
                </a:rPr>
                <a:t>年理論市場回測績效</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18" action="ppaction://hlinksldjump"/>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0" action="ppaction://hlinksldjump"/>
                </a:rPr>
                <a:t>4.3</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0" action="ppaction://hlinksldjump"/>
                </a:rPr>
                <a:t>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0" action="ppaction://hlinksldjump"/>
                </a:rPr>
                <a:t>2015</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0" action="ppaction://hlinksldjump"/>
                </a:rPr>
                <a:t>年實務市場回測績效</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1" action="ppaction://hlinksldjump"/>
                </a:rPr>
                <a:t>4.4 2015</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1" action="ppaction://hlinksldjump"/>
                </a:rPr>
                <a:t>年實務市場回測績效（滑價限制）</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2" action="ppaction://hlinksldjump"/>
                </a:rPr>
                <a:t>4.5 2016</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2" action="ppaction://hlinksldjump"/>
                </a:rPr>
                <a:t>年理論市場回測績效</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3" action="ppaction://hlinksldjump"/>
                </a:rPr>
                <a:t>4.6 2016</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3" action="ppaction://hlinksldjump"/>
                </a:rPr>
                <a:t>年實務市場回測績效</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4" action="ppaction://hlinksldjump"/>
                </a:rPr>
                <a:t>4.7 2016</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4" action="ppaction://hlinksldjump"/>
                </a:rPr>
                <a:t>年實務市場回測績效（滑價限制）</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5" action="ppaction://hlinksldjump"/>
                </a:rPr>
                <a:t>4.8 2017</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5" action="ppaction://hlinksldjump"/>
                </a:rPr>
                <a:t>年理論市場回測績效</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6" action="ppaction://hlinksldjump"/>
                </a:rPr>
                <a:t>4.9 2017</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6" action="ppaction://hlinksldjump"/>
                </a:rPr>
                <a:t>年實務市場回測績效</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7" action="ppaction://hlinksldjump"/>
                </a:rPr>
                <a:t>4.10 2017</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7" action="ppaction://hlinksldjump"/>
                </a:rPr>
                <a:t>年實務市場回測績效（滑價限制）</a:t>
              </a:r>
              <a:endParaRPr lang="zh-TW" altLang="en-US" sz="1800" b="1"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8" action="ppaction://hlinksldjump"/>
                </a:rPr>
                <a:t>4.11 2018</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8" action="ppaction://hlinksldjump"/>
                </a:rPr>
                <a:t>年理論市場回測績效</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9" action="ppaction://hlinksldjump"/>
                </a:rPr>
                <a:t>4.12 2018</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9" action="ppaction://hlinksldjump"/>
                </a:rPr>
                <a:t>年實務市場回測績效</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24" action="ppaction://hlinksldjump"/>
                </a:rPr>
                <a:t>4.13 </a:t>
              </a:r>
              <a:r>
                <a:rPr lang="en-US" altLang="zh-TW"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30" action="ppaction://hlinksldjump"/>
                </a:rPr>
                <a:t>2018</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30" action="ppaction://hlinksldjump"/>
                </a:rPr>
                <a:t>年實務市場回測績效（滑價限制）</a:t>
              </a:r>
              <a:endParaRPr lang="zh-TW" altLang="en-US" sz="18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9" name="组合 16">
            <a:extLst>
              <a:ext uri="{FF2B5EF4-FFF2-40B4-BE49-F238E27FC236}">
                <a16:creationId xmlns:a16="http://schemas.microsoft.com/office/drawing/2014/main" id="{456E7F57-67E3-4DC0-854E-5392759667C6}"/>
              </a:ext>
            </a:extLst>
          </p:cNvPr>
          <p:cNvGrpSpPr/>
          <p:nvPr/>
        </p:nvGrpSpPr>
        <p:grpSpPr>
          <a:xfrm>
            <a:off x="6260972" y="4767933"/>
            <a:ext cx="5248442" cy="1201775"/>
            <a:chOff x="1057618" y="961583"/>
            <a:chExt cx="5570401" cy="1497400"/>
          </a:xfrm>
        </p:grpSpPr>
        <p:sp>
          <p:nvSpPr>
            <p:cNvPr id="30" name="文本框 14">
              <a:extLst>
                <a:ext uri="{FF2B5EF4-FFF2-40B4-BE49-F238E27FC236}">
                  <a16:creationId xmlns:a16="http://schemas.microsoft.com/office/drawing/2014/main" id="{2F1742E5-CD41-41E3-810E-F4C92F752ABC}"/>
                </a:ext>
              </a:extLst>
            </p:cNvPr>
            <p:cNvSpPr txBox="1"/>
            <p:nvPr/>
          </p:nvSpPr>
          <p:spPr>
            <a:xfrm>
              <a:off x="1057618" y="961583"/>
              <a:ext cx="4708021" cy="622845"/>
            </a:xfrm>
            <a:prstGeom prst="rect">
              <a:avLst/>
            </a:prstGeom>
            <a:noFill/>
          </p:spPr>
          <p:txBody>
            <a:bodyPr wrap="square" rtlCol="0">
              <a:spAutoFit/>
            </a:bodyPr>
            <a:lstStyle/>
            <a:p>
              <a:pPr algn="ctr">
                <a:lnSpc>
                  <a:spcPct val="150000"/>
                </a:lnSpc>
              </a:pPr>
              <a:r>
                <a:rPr lang="zh-TW" altLang="en-US" sz="2000" b="1" dirty="0">
                  <a:latin typeface="標楷體" panose="03000509000000000000" pitchFamily="65" charset="-120"/>
                  <a:ea typeface="標楷體" panose="03000509000000000000" pitchFamily="65" charset="-120"/>
                  <a:sym typeface="思源黑体" panose="020B0500000000000000" pitchFamily="34" charset="-122"/>
                  <a:hlinkClick r:id="rId31" action="ppaction://hlinksldjump"/>
                </a:rPr>
                <a:t>五、</a:t>
              </a:r>
              <a:r>
                <a:rPr lang="zh-TW" altLang="en-US" sz="2000" b="1" dirty="0">
                  <a:solidFill>
                    <a:srgbClr val="F79646"/>
                  </a:solidFill>
                  <a:latin typeface="標楷體" panose="03000509000000000000" pitchFamily="65" charset="-120"/>
                  <a:ea typeface="標楷體" panose="03000509000000000000" pitchFamily="65" charset="-120"/>
                  <a:sym typeface="思源黑体" panose="020B0500000000000000" pitchFamily="34" charset="-122"/>
                  <a:hlinkClick r:id="rId31" action="ppaction://hlinksldjump"/>
                </a:rPr>
                <a:t>結論與未來研究方向</a:t>
              </a:r>
              <a:endParaRPr lang="zh-CN" altLang="en-US" sz="2000" b="1" dirty="0">
                <a:solidFill>
                  <a:srgbClr val="F79646"/>
                </a:solidFill>
                <a:latin typeface="標楷體" panose="03000509000000000000" pitchFamily="65" charset="-120"/>
                <a:ea typeface="標楷體" panose="03000509000000000000" pitchFamily="65" charset="-120"/>
                <a:sym typeface="思源黑体" panose="020B0500000000000000" pitchFamily="34" charset="-122"/>
              </a:endParaRPr>
            </a:p>
          </p:txBody>
        </p:sp>
        <p:sp>
          <p:nvSpPr>
            <p:cNvPr id="31" name="iṩļïḓè">
              <a:extLst>
                <a:ext uri="{FF2B5EF4-FFF2-40B4-BE49-F238E27FC236}">
                  <a16:creationId xmlns:a16="http://schemas.microsoft.com/office/drawing/2014/main" id="{A8B99F5F-93E4-40B2-BDFA-D2DEA8D74B5A}"/>
                </a:ext>
              </a:extLst>
            </p:cNvPr>
            <p:cNvSpPr txBox="1"/>
            <p:nvPr/>
          </p:nvSpPr>
          <p:spPr bwMode="auto">
            <a:xfrm>
              <a:off x="2253452" y="1704024"/>
              <a:ext cx="4374567" cy="754959"/>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32" action="ppaction://hlinksldjump"/>
                </a:rPr>
                <a:t>5</a:t>
              </a:r>
              <a:r>
                <a:rPr lang="en-US" altLang="zh-CN"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32" action="ppaction://hlinksldjump"/>
                </a:rPr>
                <a:t>.1</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32" action="ppaction://hlinksldjump"/>
                </a:rPr>
                <a:t> 結論</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just">
                <a:spcBef>
                  <a:spcPct val="0"/>
                </a:spcBef>
              </a:pPr>
              <a:r>
                <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33" action="ppaction://hlinksldjump"/>
                </a:rPr>
                <a:t>5.2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hlinkClick r:id="rId33" action="ppaction://hlinksldjump"/>
                </a:rPr>
                <a:t>未來研究方向</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endParaRPr>
            </a:p>
            <a:p>
              <a:pPr algn="dist">
                <a:spcBef>
                  <a:spcPct val="0"/>
                </a:spcBef>
              </a:pPr>
              <a:endParaRPr lang="en-US" altLang="zh-CN" sz="1050" b="1"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3758467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988923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3.3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現代投資組合理論（</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MPT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B6710CA4-93EF-4250-A752-4FB6D2A9EDF0}"/>
              </a:ext>
            </a:extLst>
          </p:cNvPr>
          <p:cNvSpPr txBox="1"/>
          <p:nvPr/>
        </p:nvSpPr>
        <p:spPr>
          <a:xfrm>
            <a:off x="420624" y="1087964"/>
            <a:ext cx="11489436" cy="523220"/>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最小化變異數和搭配外生給定的目標報率模型</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E3B00988-37F5-422B-AC65-F453401C7F56}"/>
                  </a:ext>
                </a:extLst>
              </p:cNvPr>
              <p:cNvSpPr txBox="1"/>
              <p:nvPr/>
            </p:nvSpPr>
            <p:spPr>
              <a:xfrm>
                <a:off x="-1487290" y="2332293"/>
                <a:ext cx="6530206" cy="170835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altLang="zh-TW" sz="2800" b="0" i="1" smtClean="0">
                          <a:latin typeface="Cambria Math" panose="02040503050406030204" pitchFamily="18" charset="0"/>
                        </a:rPr>
                        <m:t>                             </m:t>
                      </m:r>
                      <m:func>
                        <m:funcPr>
                          <m:ctrlPr>
                            <a:rPr lang="en-US" altLang="zh-TW" sz="2800" i="1" smtClean="0">
                              <a:latin typeface="Cambria Math" panose="02040503050406030204" pitchFamily="18" charset="0"/>
                            </a:rPr>
                          </m:ctrlPr>
                        </m:funcPr>
                        <m:fName>
                          <m:limLow>
                            <m:limLowPr>
                              <m:ctrlPr>
                                <a:rPr lang="en-US" altLang="zh-TW" sz="2800" i="1" smtClean="0">
                                  <a:latin typeface="Cambria Math" panose="02040503050406030204" pitchFamily="18" charset="0"/>
                                </a:rPr>
                              </m:ctrlPr>
                            </m:limLowPr>
                            <m:e>
                              <m:r>
                                <m:rPr>
                                  <m:sty m:val="p"/>
                                </m:rPr>
                                <a:rPr lang="en-US" altLang="zh-TW" sz="2800" i="0" smtClean="0">
                                  <a:latin typeface="Cambria Math" panose="02040503050406030204" pitchFamily="18" charset="0"/>
                                </a:rPr>
                                <m:t>min</m:t>
                              </m:r>
                            </m:e>
                            <m:lim>
                              <m:r>
                                <a:rPr lang="en-US" altLang="zh-TW" sz="2800" b="0" i="1" smtClean="0">
                                  <a:latin typeface="Cambria Math" panose="02040503050406030204" pitchFamily="18" charset="0"/>
                                </a:rPr>
                                <m:t>𝑤</m:t>
                              </m:r>
                            </m:lim>
                          </m:limLow>
                        </m:fName>
                        <m:e>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𝑤</m:t>
                              </m:r>
                            </m:e>
                            <m:sup>
                              <m:r>
                                <a:rPr lang="en-US" altLang="zh-TW" sz="2800" b="0" i="1" smtClean="0">
                                  <a:latin typeface="Cambria Math" panose="02040503050406030204" pitchFamily="18" charset="0"/>
                                </a:rPr>
                                <m:t>𝑇</m:t>
                              </m:r>
                            </m:sup>
                          </m:sSup>
                          <m:r>
                            <a:rPr lang="en-US" altLang="zh-TW" sz="2800" i="1" smtClean="0">
                              <a:latin typeface="Cambria Math" panose="02040503050406030204" pitchFamily="18" charset="0"/>
                            </a:rPr>
                            <m:t>𝛴</m:t>
                          </m:r>
                          <m:r>
                            <a:rPr lang="en-US" altLang="zh-TW" sz="2800" b="0" i="1" smtClean="0">
                              <a:latin typeface="Cambria Math" panose="02040503050406030204" pitchFamily="18" charset="0"/>
                            </a:rPr>
                            <m:t>𝑤</m:t>
                          </m:r>
                        </m:e>
                      </m:func>
                    </m:oMath>
                  </m:oMathPara>
                </a14:m>
                <a:br>
                  <a:rPr lang="en-US" altLang="zh-TW" sz="2800" dirty="0"/>
                </a:br>
                <a:r>
                  <a:rPr lang="en-US" altLang="zh-TW" sz="2800" dirty="0"/>
                  <a:t>					</a:t>
                </a:r>
                <a14:m>
                  <m:oMath xmlns:m="http://schemas.openxmlformats.org/officeDocument/2006/math">
                    <m:r>
                      <a:rPr lang="en-US" altLang="zh-TW" sz="2800" b="0" i="1" smtClean="0">
                        <a:latin typeface="Cambria Math" panose="02040503050406030204" pitchFamily="18" charset="0"/>
                      </a:rPr>
                      <m:t>𝑠</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     </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1</m:t>
                        </m:r>
                      </m:e>
                      <m:sup>
                        <m:r>
                          <a:rPr lang="en-US" altLang="zh-TW" sz="2800" b="0" i="1" smtClean="0">
                            <a:latin typeface="Cambria Math" panose="02040503050406030204" pitchFamily="18" charset="0"/>
                          </a:rPr>
                          <m:t>𝑇</m:t>
                        </m:r>
                      </m:sup>
                    </m:sSup>
                    <m:r>
                      <a:rPr lang="en-US" altLang="zh-TW" sz="2800" b="0" i="1" smtClean="0">
                        <a:latin typeface="Cambria Math" panose="02040503050406030204" pitchFamily="18" charset="0"/>
                      </a:rPr>
                      <m:t>𝑤</m:t>
                    </m:r>
                    <m:r>
                      <a:rPr lang="en-US" altLang="zh-TW" sz="2800" b="0" i="1" smtClean="0">
                        <a:latin typeface="Cambria Math" panose="02040503050406030204" pitchFamily="18" charset="0"/>
                      </a:rPr>
                      <m:t>=1</m:t>
                    </m:r>
                  </m:oMath>
                </a14:m>
                <a:r>
                  <a:rPr lang="en-US" altLang="zh-TW" sz="2800" b="0" dirty="0"/>
                  <a:t>,</a:t>
                </a:r>
              </a:p>
              <a:p>
                <a:r>
                  <a:rPr lang="en-US" altLang="zh-TW" sz="2800" b="0" dirty="0"/>
                  <a:t>	    						</a:t>
                </a:r>
                <a14:m>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𝑖</m:t>
                        </m:r>
                      </m:sub>
                    </m:sSub>
                    <m:r>
                      <a:rPr lang="en-US" altLang="zh-TW" sz="2800" b="0" i="1" smtClean="0">
                        <a:latin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≥0,  </m:t>
                    </m:r>
                    <m:r>
                      <a:rPr lang="en-US" altLang="zh-TW" sz="2800" b="0" i="1" smtClean="0">
                        <a:latin typeface="Cambria Math" panose="02040503050406030204" pitchFamily="18" charset="0"/>
                        <a:ea typeface="Cambria Math" panose="02040503050406030204" pitchFamily="18" charset="0"/>
                      </a:rPr>
                      <m:t>𝑖</m:t>
                    </m:r>
                    <m:r>
                      <a:rPr lang="en-US" altLang="zh-TW" sz="2800" b="0" i="1" smtClean="0">
                        <a:latin typeface="Cambria Math" panose="02040503050406030204" pitchFamily="18" charset="0"/>
                        <a:ea typeface="Cambria Math" panose="02040503050406030204" pitchFamily="18" charset="0"/>
                      </a:rPr>
                      <m:t>=1, 2, …, </m:t>
                    </m:r>
                    <m:r>
                      <a:rPr lang="en-US" altLang="zh-TW" sz="2800" b="0" i="1" smtClean="0">
                        <a:latin typeface="Cambria Math" panose="02040503050406030204" pitchFamily="18" charset="0"/>
                        <a:ea typeface="Cambria Math" panose="02040503050406030204" pitchFamily="18" charset="0"/>
                      </a:rPr>
                      <m:t>𝑛</m:t>
                    </m:r>
                  </m:oMath>
                </a14:m>
                <a:endParaRPr lang="en-US" altLang="zh-TW" sz="2800" b="0" dirty="0"/>
              </a:p>
              <a:p>
                <a:endParaRPr lang="zh-TW" altLang="en-US" dirty="0"/>
              </a:p>
            </p:txBody>
          </p:sp>
        </mc:Choice>
        <mc:Fallback xmlns="">
          <p:sp>
            <p:nvSpPr>
              <p:cNvPr id="5" name="文字方塊 4">
                <a:extLst>
                  <a:ext uri="{FF2B5EF4-FFF2-40B4-BE49-F238E27FC236}">
                    <a16:creationId xmlns:a16="http://schemas.microsoft.com/office/drawing/2014/main" id="{E3B00988-37F5-422B-AC65-F453401C7F56}"/>
                  </a:ext>
                </a:extLst>
              </p:cNvPr>
              <p:cNvSpPr txBox="1">
                <a:spLocks noRot="1" noChangeAspect="1" noMove="1" noResize="1" noEditPoints="1" noAdjustHandles="1" noChangeArrowheads="1" noChangeShapeType="1" noTextEdit="1"/>
              </p:cNvSpPr>
              <p:nvPr/>
            </p:nvSpPr>
            <p:spPr>
              <a:xfrm>
                <a:off x="-1487290" y="2332293"/>
                <a:ext cx="6530206" cy="1708353"/>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3A3FFC0F-CDBF-4242-928E-40EDCBC8CC20}"/>
                  </a:ext>
                </a:extLst>
              </p:cNvPr>
              <p:cNvSpPr txBox="1"/>
              <p:nvPr/>
            </p:nvSpPr>
            <p:spPr>
              <a:xfrm>
                <a:off x="4110421" y="2248746"/>
                <a:ext cx="8428856" cy="213924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altLang="zh-TW" sz="2800" b="0" i="1" smtClean="0">
                          <a:latin typeface="Cambria Math" panose="02040503050406030204" pitchFamily="18" charset="0"/>
                        </a:rPr>
                        <m:t>                             </m:t>
                      </m:r>
                      <m:func>
                        <m:funcPr>
                          <m:ctrlPr>
                            <a:rPr lang="en-US" altLang="zh-TW" sz="2800" i="1" smtClean="0">
                              <a:latin typeface="Cambria Math" panose="02040503050406030204" pitchFamily="18" charset="0"/>
                            </a:rPr>
                          </m:ctrlPr>
                        </m:funcPr>
                        <m:fName>
                          <m:limLow>
                            <m:limLowPr>
                              <m:ctrlPr>
                                <a:rPr lang="en-US" altLang="zh-TW" sz="2800" i="1" smtClean="0">
                                  <a:latin typeface="Cambria Math" panose="02040503050406030204" pitchFamily="18" charset="0"/>
                                </a:rPr>
                              </m:ctrlPr>
                            </m:limLowPr>
                            <m:e>
                              <m:r>
                                <m:rPr>
                                  <m:sty m:val="p"/>
                                </m:rPr>
                                <a:rPr lang="en-US" altLang="zh-TW" sz="2800" i="0" smtClean="0">
                                  <a:latin typeface="Cambria Math" panose="02040503050406030204" pitchFamily="18" charset="0"/>
                                </a:rPr>
                                <m:t>min</m:t>
                              </m:r>
                            </m:e>
                            <m:lim>
                              <m:r>
                                <a:rPr lang="en-US" altLang="zh-TW" sz="2800" b="0" i="1" smtClean="0">
                                  <a:latin typeface="Cambria Math" panose="02040503050406030204" pitchFamily="18" charset="0"/>
                                </a:rPr>
                                <m:t>𝑤</m:t>
                              </m:r>
                            </m:lim>
                          </m:limLow>
                        </m:fName>
                        <m:e>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𝑤</m:t>
                              </m:r>
                            </m:e>
                            <m:sup>
                              <m:r>
                                <a:rPr lang="en-US" altLang="zh-TW" sz="2800" b="0" i="1" smtClean="0">
                                  <a:latin typeface="Cambria Math" panose="02040503050406030204" pitchFamily="18" charset="0"/>
                                </a:rPr>
                                <m:t>𝑇</m:t>
                              </m:r>
                            </m:sup>
                          </m:sSup>
                          <m:r>
                            <a:rPr lang="en-US" altLang="zh-TW" sz="2800" i="1" smtClean="0">
                              <a:latin typeface="Cambria Math" panose="02040503050406030204" pitchFamily="18" charset="0"/>
                            </a:rPr>
                            <m:t>𝛴</m:t>
                          </m:r>
                          <m:r>
                            <a:rPr lang="en-US" altLang="zh-TW" sz="2800" b="0" i="1" smtClean="0">
                              <a:latin typeface="Cambria Math" panose="02040503050406030204" pitchFamily="18" charset="0"/>
                            </a:rPr>
                            <m:t>𝑤</m:t>
                          </m:r>
                        </m:e>
                      </m:func>
                    </m:oMath>
                  </m:oMathPara>
                </a14:m>
                <a:br>
                  <a:rPr lang="en-US" altLang="zh-TW" sz="2800" dirty="0"/>
                </a:br>
                <a:r>
                  <a:rPr lang="en-US" altLang="zh-TW" sz="2800" dirty="0"/>
                  <a:t>					</a:t>
                </a:r>
                <a14:m>
                  <m:oMath xmlns:m="http://schemas.openxmlformats.org/officeDocument/2006/math">
                    <m:r>
                      <a:rPr lang="en-US" altLang="zh-TW" sz="2800" b="0" i="1" smtClean="0">
                        <a:latin typeface="Cambria Math" panose="02040503050406030204" pitchFamily="18" charset="0"/>
                      </a:rPr>
                      <m:t>𝑠</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     </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1</m:t>
                        </m:r>
                      </m:e>
                      <m:sup>
                        <m:r>
                          <a:rPr lang="en-US" altLang="zh-TW" sz="2800" b="0" i="1" smtClean="0">
                            <a:latin typeface="Cambria Math" panose="02040503050406030204" pitchFamily="18" charset="0"/>
                          </a:rPr>
                          <m:t>𝑇</m:t>
                        </m:r>
                      </m:sup>
                    </m:sSup>
                    <m:r>
                      <a:rPr lang="en-US" altLang="zh-TW" sz="2800" b="0" i="1" smtClean="0">
                        <a:latin typeface="Cambria Math" panose="02040503050406030204" pitchFamily="18" charset="0"/>
                      </a:rPr>
                      <m:t>𝑤</m:t>
                    </m:r>
                    <m:r>
                      <a:rPr lang="en-US" altLang="zh-TW" sz="2800" b="0" i="1" smtClean="0">
                        <a:latin typeface="Cambria Math" panose="02040503050406030204" pitchFamily="18" charset="0"/>
                      </a:rPr>
                      <m:t>=1</m:t>
                    </m:r>
                  </m:oMath>
                </a14:m>
                <a:r>
                  <a:rPr lang="en-US" altLang="zh-TW" sz="2800" b="0" dirty="0"/>
                  <a:t>,</a:t>
                </a:r>
              </a:p>
              <a:p>
                <a:r>
                  <a:rPr lang="en-US" altLang="zh-TW" sz="2800" b="0" dirty="0"/>
                  <a:t>							</a:t>
                </a:r>
                <a14:m>
                  <m:oMath xmlns:m="http://schemas.openxmlformats.org/officeDocument/2006/math">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𝑤</m:t>
                        </m:r>
                      </m:e>
                      <m:sup>
                        <m:r>
                          <a:rPr lang="en-US" altLang="zh-TW" sz="2800" b="0" i="1" smtClean="0">
                            <a:latin typeface="Cambria Math" panose="02040503050406030204" pitchFamily="18" charset="0"/>
                          </a:rPr>
                          <m:t>𝑇</m:t>
                        </m:r>
                      </m:sup>
                    </m:s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𝐸</m:t>
                    </m:r>
                    <m:d>
                      <m:d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dPr>
                      <m:e>
                        <m:sSub>
                          <m:sSub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𝑟</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b>
                        </m:sSub>
                      </m:e>
                    </m:d>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𝐸</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𝑟</m:t>
                        </m:r>
                      </m:e>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𝑇</m:t>
                        </m:r>
                      </m:sup>
                    </m:s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b="0" i="1" smtClean="0">
                        <a:latin typeface="Cambria Math" panose="02040503050406030204" pitchFamily="18" charset="0"/>
                        <a:ea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𝑖</m:t>
                    </m:r>
                    <m:r>
                      <a:rPr lang="en-US" altLang="zh-TW" sz="2800" b="0" i="1" smtClean="0">
                        <a:latin typeface="Cambria Math" panose="02040503050406030204" pitchFamily="18" charset="0"/>
                        <a:ea typeface="Cambria Math" panose="02040503050406030204" pitchFamily="18" charset="0"/>
                      </a:rPr>
                      <m:t>=1, 2, …, </m:t>
                    </m:r>
                    <m:r>
                      <a:rPr lang="en-US" altLang="zh-TW" sz="2800" b="0" i="1" smtClean="0">
                        <a:latin typeface="Cambria Math" panose="02040503050406030204" pitchFamily="18" charset="0"/>
                        <a:ea typeface="Cambria Math" panose="02040503050406030204" pitchFamily="18" charset="0"/>
                      </a:rPr>
                      <m:t>𝑛</m:t>
                    </m:r>
                  </m:oMath>
                </a14:m>
                <a:endParaRPr lang="en-US" altLang="zh-TW" sz="2800" b="0" dirty="0"/>
              </a:p>
              <a:p>
                <a:r>
                  <a:rPr lang="en-US" altLang="zh-TW" sz="2800" b="0" dirty="0"/>
                  <a:t>	    						</a:t>
                </a:r>
                <a14:m>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𝑖</m:t>
                        </m:r>
                      </m:sub>
                    </m:sSub>
                    <m:r>
                      <a:rPr lang="en-US" altLang="zh-TW" sz="2800" b="0" i="1" smtClean="0">
                        <a:latin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≥0,  </m:t>
                    </m:r>
                    <m:r>
                      <a:rPr lang="en-US" altLang="zh-TW" sz="2800" b="0" i="1" smtClean="0">
                        <a:latin typeface="Cambria Math" panose="02040503050406030204" pitchFamily="18" charset="0"/>
                        <a:ea typeface="Cambria Math" panose="02040503050406030204" pitchFamily="18" charset="0"/>
                      </a:rPr>
                      <m:t>𝑖</m:t>
                    </m:r>
                    <m:r>
                      <a:rPr lang="en-US" altLang="zh-TW" sz="2800" b="0" i="1" smtClean="0">
                        <a:latin typeface="Cambria Math" panose="02040503050406030204" pitchFamily="18" charset="0"/>
                        <a:ea typeface="Cambria Math" panose="02040503050406030204" pitchFamily="18" charset="0"/>
                      </a:rPr>
                      <m:t>=1, 2, …, </m:t>
                    </m:r>
                    <m:r>
                      <a:rPr lang="en-US" altLang="zh-TW" sz="2800" b="0" i="1" smtClean="0">
                        <a:latin typeface="Cambria Math" panose="02040503050406030204" pitchFamily="18" charset="0"/>
                        <a:ea typeface="Cambria Math" panose="02040503050406030204" pitchFamily="18" charset="0"/>
                      </a:rPr>
                      <m:t>𝑛</m:t>
                    </m:r>
                  </m:oMath>
                </a14:m>
                <a:endParaRPr lang="en-US" altLang="zh-TW" sz="2800" b="0" dirty="0"/>
              </a:p>
              <a:p>
                <a:endParaRPr lang="zh-TW" altLang="en-US" dirty="0"/>
              </a:p>
            </p:txBody>
          </p:sp>
        </mc:Choice>
        <mc:Fallback xmlns="">
          <p:sp>
            <p:nvSpPr>
              <p:cNvPr id="9" name="文字方塊 8">
                <a:extLst>
                  <a:ext uri="{FF2B5EF4-FFF2-40B4-BE49-F238E27FC236}">
                    <a16:creationId xmlns:a16="http://schemas.microsoft.com/office/drawing/2014/main" id="{3A3FFC0F-CDBF-4242-928E-40EDCBC8CC20}"/>
                  </a:ext>
                </a:extLst>
              </p:cNvPr>
              <p:cNvSpPr txBox="1">
                <a:spLocks noRot="1" noChangeAspect="1" noMove="1" noResize="1" noEditPoints="1" noAdjustHandles="1" noChangeArrowheads="1" noChangeShapeType="1" noTextEdit="1"/>
              </p:cNvSpPr>
              <p:nvPr/>
            </p:nvSpPr>
            <p:spPr>
              <a:xfrm>
                <a:off x="4110421" y="2248746"/>
                <a:ext cx="8428856" cy="2139240"/>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CD3C03FF-43EF-4139-86F4-132E183AE88A}"/>
                  </a:ext>
                </a:extLst>
              </p:cNvPr>
              <p:cNvSpPr txBox="1"/>
              <p:nvPr/>
            </p:nvSpPr>
            <p:spPr>
              <a:xfrm>
                <a:off x="6291072" y="4387986"/>
                <a:ext cx="5618988" cy="1200329"/>
              </a:xfrm>
              <a:prstGeom prst="rect">
                <a:avLst/>
              </a:prstGeom>
              <a:noFill/>
            </p:spPr>
            <p:txBody>
              <a:bodyPr wrap="square">
                <a:spAutoFit/>
              </a:bodyPr>
              <a:lstStyle/>
              <a:p>
                <a14:m>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𝐸</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m:t>
                    </m:r>
                    <m:sSup>
                      <m:sSup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ctrlPr>
                      </m:sSup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𝑟</m:t>
                        </m:r>
                      </m:e>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𝑇</m:t>
                        </m:r>
                      </m:sup>
                    </m:s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m:t>
                    </m:r>
                  </m:oMath>
                </a14:m>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表</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外生的投組預期目標報酬率；</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每日各配對預期報酬率的計算方式為 </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1.5 </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倍的配對共整合標準差，以</a:t>
                </a:r>
                <a14:m>
                  <m:oMath xmlns:m="http://schemas.openxmlformats.org/officeDocument/2006/math">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𝐸</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ctrlPr>
                      </m:sSub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𝑟</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𝑖</m:t>
                        </m:r>
                      </m:sub>
                    </m:s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標楷體" panose="03000509000000000000" pitchFamily="65" charset="-120"/>
                        <a:cs typeface="Times New Roman" panose="02020603050405020304" pitchFamily="18" charset="0"/>
                      </a:rPr>
                      <m:t>)</m:t>
                    </m:r>
                  </m:oMath>
                </a14:m>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表示。</a:t>
                </a:r>
                <a:endParaRPr lang="zh-TW" altLang="en-US" sz="1600" dirty="0"/>
              </a:p>
            </p:txBody>
          </p:sp>
        </mc:Choice>
        <mc:Fallback xmlns="">
          <p:sp>
            <p:nvSpPr>
              <p:cNvPr id="12" name="文字方塊 11">
                <a:extLst>
                  <a:ext uri="{FF2B5EF4-FFF2-40B4-BE49-F238E27FC236}">
                    <a16:creationId xmlns:a16="http://schemas.microsoft.com/office/drawing/2014/main" id="{CD3C03FF-43EF-4139-86F4-132E183AE88A}"/>
                  </a:ext>
                </a:extLst>
              </p:cNvPr>
              <p:cNvSpPr txBox="1">
                <a:spLocks noRot="1" noChangeAspect="1" noMove="1" noResize="1" noEditPoints="1" noAdjustHandles="1" noChangeArrowheads="1" noChangeShapeType="1" noTextEdit="1"/>
              </p:cNvSpPr>
              <p:nvPr/>
            </p:nvSpPr>
            <p:spPr>
              <a:xfrm>
                <a:off x="6291072" y="4387986"/>
                <a:ext cx="5618988" cy="1200329"/>
              </a:xfrm>
              <a:prstGeom prst="rect">
                <a:avLst/>
              </a:prstGeom>
              <a:blipFill>
                <a:blip r:embed="rId6"/>
                <a:stretch>
                  <a:fillRect l="-1627" t="-4061" r="-1085" b="-10152"/>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1723578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3.4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Hierarchical Risk Parity</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3CDA50FD-E7F7-4634-BD48-F2EC3447F677}"/>
              </a:ext>
            </a:extLst>
          </p:cNvPr>
          <p:cNvSpPr txBox="1"/>
          <p:nvPr/>
        </p:nvSpPr>
        <p:spPr>
          <a:xfrm>
            <a:off x="420624" y="1083785"/>
            <a:ext cx="11052660" cy="430887"/>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將每日</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hlinkClick r:id="rId4" action="ppaction://hlinksldjump"/>
              </a:rPr>
              <a:t>共變異數矩陣</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轉換成距離矩陣（</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Raffinot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D13AB97B-91ED-4939-9F26-9F76E9BCCD22}"/>
                  </a:ext>
                </a:extLst>
              </p:cNvPr>
              <p:cNvSpPr txBox="1"/>
              <p:nvPr/>
            </p:nvSpPr>
            <p:spPr>
              <a:xfrm>
                <a:off x="420624" y="1629634"/>
                <a:ext cx="5361986" cy="9611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𝐷</m:t>
                          </m:r>
                        </m:e>
                        <m:sub>
                          <m: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sub>
                      </m:sSub>
                      <m:r>
                        <a:rPr lang="en-US" altLang="zh-TW" sz="2800" b="0" i="1" smtClean="0">
                          <a:latin typeface="Cambria Math" panose="02040503050406030204" pitchFamily="18" charset="0"/>
                        </a:rPr>
                        <m:t>= </m:t>
                      </m:r>
                      <m:rad>
                        <m:radPr>
                          <m:degHide m:val="on"/>
                          <m:ctrlPr>
                            <a:rPr lang="en-US" altLang="zh-TW" sz="2800" b="0" i="1" smtClean="0">
                              <a:latin typeface="Cambria Math" panose="02040503050406030204" pitchFamily="18" charset="0"/>
                            </a:rPr>
                          </m:ctrlPr>
                        </m:radPr>
                        <m:deg/>
                        <m:e>
                          <m:r>
                            <a:rPr lang="en-US" altLang="zh-TW" sz="2800" b="0" i="1" smtClean="0">
                              <a:latin typeface="Cambria Math" panose="02040503050406030204" pitchFamily="18" charset="0"/>
                            </a:rPr>
                            <m:t>2 (1 − </m:t>
                          </m:r>
                          <m:sSub>
                            <m:sSubPr>
                              <m:ctrlPr>
                                <a:rPr lang="en-US" altLang="zh-TW" sz="2800" b="0" i="1" smtClean="0">
                                  <a:latin typeface="Cambria Math" panose="02040503050406030204" pitchFamily="18" charset="0"/>
                                </a:rPr>
                              </m:ctrlPr>
                            </m:sSubPr>
                            <m:e>
                              <m:r>
                                <a:rPr lang="zh-TW" altLang="en-US" sz="2800" b="0" i="1" smtClean="0">
                                  <a:latin typeface="Cambria Math" panose="02040503050406030204" pitchFamily="18" charset="0"/>
                                </a:rPr>
                                <m:t>𝜌</m:t>
                              </m:r>
                            </m:e>
                            <m:sub>
                              <m: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sub>
                          </m:sSub>
                          <m:r>
                            <a:rPr lang="en-US" altLang="zh-TW" sz="2800" b="0" i="1" smtClean="0">
                              <a:latin typeface="Cambria Math" panose="02040503050406030204" pitchFamily="18" charset="0"/>
                            </a:rPr>
                            <m:t>)</m:t>
                          </m:r>
                        </m:e>
                      </m:rad>
                      <m:d>
                        <m:dPr>
                          <m:begChr m:val="{"/>
                          <m:endChr m:val=""/>
                          <m:ctrlPr>
                            <a:rPr lang="en-US" altLang="zh-TW" sz="2800" b="0" i="1" smtClean="0">
                              <a:latin typeface="Cambria Math" panose="02040503050406030204" pitchFamily="18" charset="0"/>
                            </a:rPr>
                          </m:ctrlPr>
                        </m:dPr>
                        <m:e>
                          <m:eqArr>
                            <m:eqArrPr>
                              <m:ctrlPr>
                                <a:rPr lang="en-US" altLang="zh-TW" sz="2800" b="0" i="1" smtClean="0">
                                  <a:latin typeface="Cambria Math" panose="02040503050406030204" pitchFamily="18" charset="0"/>
                                </a:rPr>
                              </m:ctrlPr>
                            </m:eqArrPr>
                            <m:e>
                              <m: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=1, 2, …, </m:t>
                              </m:r>
                              <m:r>
                                <a:rPr lang="en-US" altLang="zh-TW" sz="2800" b="0" i="1" smtClean="0">
                                  <a:latin typeface="Cambria Math" panose="02040503050406030204" pitchFamily="18" charset="0"/>
                                </a:rPr>
                                <m:t>𝑛</m:t>
                              </m:r>
                            </m:e>
                            <m:e>
                              <m:r>
                                <a:rPr lang="en-US" altLang="zh-TW" sz="2800" b="0" i="1" smtClean="0">
                                  <a:latin typeface="Cambria Math" panose="02040503050406030204" pitchFamily="18" charset="0"/>
                                </a:rPr>
                                <m:t>𝑗</m:t>
                              </m:r>
                              <m:r>
                                <a:rPr lang="en-US" altLang="zh-TW" sz="2800" b="0" i="1" smtClean="0">
                                  <a:latin typeface="Cambria Math" panose="02040503050406030204" pitchFamily="18" charset="0"/>
                                </a:rPr>
                                <m:t>=1, 2, …, </m:t>
                              </m:r>
                              <m:r>
                                <a:rPr lang="en-US" altLang="zh-TW" sz="2800" b="0" i="1" smtClean="0">
                                  <a:latin typeface="Cambria Math" panose="02040503050406030204" pitchFamily="18" charset="0"/>
                                </a:rPr>
                                <m:t>𝑛</m:t>
                              </m:r>
                            </m:e>
                          </m:eqArr>
                        </m:e>
                      </m:d>
                    </m:oMath>
                  </m:oMathPara>
                </a14:m>
                <a:endParaRPr lang="zh-TW" altLang="en-US" sz="2800" dirty="0"/>
              </a:p>
            </p:txBody>
          </p:sp>
        </mc:Choice>
        <mc:Fallback xmlns="">
          <p:sp>
            <p:nvSpPr>
              <p:cNvPr id="4" name="文字方塊 3">
                <a:extLst>
                  <a:ext uri="{FF2B5EF4-FFF2-40B4-BE49-F238E27FC236}">
                    <a16:creationId xmlns:a16="http://schemas.microsoft.com/office/drawing/2014/main" id="{D13AB97B-91ED-4939-9F26-9F76E9BCCD22}"/>
                  </a:ext>
                </a:extLst>
              </p:cNvPr>
              <p:cNvSpPr txBox="1">
                <a:spLocks noRot="1" noChangeAspect="1" noMove="1" noResize="1" noEditPoints="1" noAdjustHandles="1" noChangeArrowheads="1" noChangeShapeType="1" noTextEdit="1"/>
              </p:cNvSpPr>
              <p:nvPr/>
            </p:nvSpPr>
            <p:spPr>
              <a:xfrm>
                <a:off x="420624" y="1629634"/>
                <a:ext cx="5361986" cy="961161"/>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B5D8F013-4D00-4A52-9D87-6138F295B681}"/>
                  </a:ext>
                </a:extLst>
              </p:cNvPr>
              <p:cNvSpPr txBox="1"/>
              <p:nvPr/>
            </p:nvSpPr>
            <p:spPr>
              <a:xfrm>
                <a:off x="420624" y="2741045"/>
                <a:ext cx="11052660" cy="1167948"/>
              </a:xfrm>
              <a:prstGeom prst="rect">
                <a:avLst/>
              </a:prstGeom>
              <a:noFill/>
            </p:spPr>
            <p:txBody>
              <a:bodyPr wrap="square" lIns="0" tIns="0" rIns="0" bIns="0"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 </a:t>
                </a:r>
                <a14:m>
                  <m:oMath xmlns:m="http://schemas.openxmlformats.org/officeDocument/2006/math">
                    <m:sSub>
                      <m:sSubPr>
                        <m:ctrlPr>
                          <a:rPr lang="en-US" altLang="zh-TW" sz="2800" b="0" i="1" smtClean="0">
                            <a:latin typeface="Cambria Math" panose="02040503050406030204" pitchFamily="18" charset="0"/>
                          </a:rPr>
                        </m:ctrlPr>
                      </m:sSubPr>
                      <m:e>
                        <m:r>
                          <a:rPr lang="zh-TW" altLang="en-US" sz="2800" b="0" i="1" smtClean="0">
                            <a:latin typeface="Cambria Math" panose="02040503050406030204" pitchFamily="18" charset="0"/>
                          </a:rPr>
                          <m:t>𝜌</m:t>
                        </m:r>
                      </m:e>
                      <m:sub>
                        <m: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sub>
                    </m:sSub>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表配對 </a:t>
                </a:r>
                <a14:m>
                  <m:oMath xmlns:m="http://schemas.openxmlformats.org/officeDocument/2006/math">
                    <m:r>
                      <a:rPr lang="en-US" altLang="zh-TW" sz="2800" i="1">
                        <a:latin typeface="Cambria Math" panose="02040503050406030204" pitchFamily="18" charset="0"/>
                      </a:rPr>
                      <m:t>𝑖</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和 </a:t>
                </a:r>
                <a14:m>
                  <m:oMath xmlns:m="http://schemas.openxmlformats.org/officeDocument/2006/math">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𝑗</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的相關係數。算法為 </a:t>
                </a:r>
                <a14:m>
                  <m:oMath xmlns:m="http://schemas.openxmlformats.org/officeDocument/2006/math">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𝜌</m:t>
                        </m:r>
                      </m:e>
                      <m:sub>
                        <m:r>
                          <a:rPr lang="en-US" altLang="zh-TW" sz="2800" i="1">
                            <a:latin typeface="Cambria Math" panose="02040503050406030204" pitchFamily="18" charset="0"/>
                          </a:rPr>
                          <m:t>𝑖</m:t>
                        </m:r>
                        <m:r>
                          <a:rPr lang="en-US" altLang="zh-TW" sz="2800" i="1">
                            <a:latin typeface="Cambria Math" panose="02040503050406030204" pitchFamily="18" charset="0"/>
                          </a:rPr>
                          <m:t>, </m:t>
                        </m:r>
                        <m:r>
                          <a:rPr lang="en-US" altLang="zh-TW" sz="2800" i="1">
                            <a:latin typeface="Cambria Math" panose="02040503050406030204" pitchFamily="18" charset="0"/>
                          </a:rPr>
                          <m:t>𝑗</m:t>
                        </m:r>
                      </m:sub>
                    </m:sSub>
                    <m:r>
                      <a:rPr lang="en-US" altLang="zh-TW" sz="2800" b="0" i="0" smtClean="0">
                        <a:latin typeface="Cambria Math" panose="02040503050406030204" pitchFamily="18" charset="0"/>
                      </a:rPr>
                      <m:t>= </m:t>
                    </m:r>
                    <m:f>
                      <m:fPr>
                        <m:ctrlPr>
                          <a:rPr lang="en-US" altLang="zh-TW" sz="2800" b="0" i="1" smtClean="0">
                            <a:latin typeface="Cambria Math" panose="02040503050406030204" pitchFamily="18" charset="0"/>
                          </a:rPr>
                        </m:ctrlPr>
                      </m:fPr>
                      <m:num>
                        <m:sSub>
                          <m:sSubPr>
                            <m:ctrlPr>
                              <a:rPr lang="en-US" altLang="zh-TW" sz="2800" b="0" i="1" smtClean="0">
                                <a:latin typeface="Cambria Math" panose="02040503050406030204" pitchFamily="18" charset="0"/>
                              </a:rPr>
                            </m:ctrlPr>
                          </m:sSubPr>
                          <m:e>
                            <m:r>
                              <a:rPr lang="zh-TW" altLang="en-US" sz="2800" b="0" i="1" smtClean="0">
                                <a:latin typeface="Cambria Math" panose="02040503050406030204" pitchFamily="18" charset="0"/>
                              </a:rPr>
                              <m:t>𝜎</m:t>
                            </m:r>
                          </m:e>
                          <m:sub>
                            <m: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sub>
                        </m:sSub>
                      </m:num>
                      <m:den>
                        <m:sSub>
                          <m:sSubPr>
                            <m:ctrlPr>
                              <a:rPr lang="en-US" altLang="zh-TW" sz="2800" b="0" i="1" smtClean="0">
                                <a:latin typeface="Cambria Math" panose="02040503050406030204" pitchFamily="18" charset="0"/>
                              </a:rPr>
                            </m:ctrlPr>
                          </m:sSubPr>
                          <m:e>
                            <m:r>
                              <a:rPr lang="zh-TW" altLang="en-US" sz="2800" b="0" i="1" smtClean="0">
                                <a:latin typeface="Cambria Math" panose="02040503050406030204" pitchFamily="18" charset="0"/>
                              </a:rPr>
                              <m:t>𝜎</m:t>
                            </m:r>
                          </m:e>
                          <m:sub>
                            <m:r>
                              <a:rPr lang="en-US" altLang="zh-TW" sz="2800" b="0" i="1" smtClean="0">
                                <a:latin typeface="Cambria Math" panose="02040503050406030204" pitchFamily="18" charset="0"/>
                              </a:rPr>
                              <m:t>𝑖</m:t>
                            </m:r>
                          </m:sub>
                        </m:sSub>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b="0" i="1" smtClean="0">
                                <a:latin typeface="Cambria Math" panose="02040503050406030204" pitchFamily="18" charset="0"/>
                              </a:rPr>
                              <m:t>𝑗</m:t>
                            </m:r>
                          </m:sub>
                        </m:sSub>
                      </m:den>
                    </m:f>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𝑖</m:t>
                        </m:r>
                        <m:r>
                          <a:rPr lang="en-US" altLang="zh-TW" sz="2800" i="1">
                            <a:latin typeface="Cambria Math" panose="02040503050406030204" pitchFamily="18" charset="0"/>
                          </a:rPr>
                          <m:t>, </m:t>
                        </m:r>
                        <m:r>
                          <a:rPr lang="en-US" altLang="zh-TW" sz="2800" i="1">
                            <a:latin typeface="Cambria Math" panose="02040503050406030204" pitchFamily="18" charset="0"/>
                          </a:rPr>
                          <m:t>𝑗</m:t>
                        </m:r>
                      </m:sub>
                    </m:sSub>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表配對</a:t>
                </a:r>
                <a14:m>
                  <m:oMath xmlns:m="http://schemas.openxmlformats.org/officeDocument/2006/math">
                    <m:r>
                      <a:rPr lang="zh-TW" altLang="en-US" sz="2800" i="1" dirty="0">
                        <a:latin typeface="Cambria Math" panose="02040503050406030204" pitchFamily="18" charset="0"/>
                      </a:rPr>
                      <m:t> </m:t>
                    </m:r>
                    <m:r>
                      <a:rPr lang="en-US" altLang="zh-TW" sz="2800" i="1">
                        <a:latin typeface="Cambria Math" panose="02040503050406030204" pitchFamily="18" charset="0"/>
                      </a:rPr>
                      <m:t>𝑖</m:t>
                    </m:r>
                    <m:r>
                      <a:rPr lang="zh-TW" altLang="en-US" sz="2800" i="1" smtClean="0">
                        <a:latin typeface="Cambria Math" panose="02040503050406030204" pitchFamily="18" charset="0"/>
                      </a:rPr>
                      <m:t> </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和配對 </a:t>
                </a:r>
                <a14:m>
                  <m:oMath xmlns:m="http://schemas.openxmlformats.org/officeDocument/2006/math">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𝑗</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的共變異數；</a:t>
                </a:r>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𝑖</m:t>
                        </m:r>
                      </m:sub>
                    </m:sSub>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 </a:t>
                </a:r>
                <a14:m>
                  <m:oMath xmlns:m="http://schemas.openxmlformats.org/officeDocument/2006/math">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𝑗</m:t>
                        </m:r>
                      </m:sub>
                    </m:sSub>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表配對 </a:t>
                </a:r>
                <a14:m>
                  <m:oMath xmlns:m="http://schemas.openxmlformats.org/officeDocument/2006/math">
                    <m:r>
                      <a:rPr lang="en-US" altLang="zh-TW" sz="2800" i="1">
                        <a:latin typeface="Cambria Math" panose="02040503050406030204" pitchFamily="18" charset="0"/>
                      </a:rPr>
                      <m:t>𝑖</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以及 </a:t>
                </a:r>
                <a14:m>
                  <m:oMath xmlns:m="http://schemas.openxmlformats.org/officeDocument/2006/math">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𝑗</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的標準差。</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9" name="文字方塊 8">
                <a:extLst>
                  <a:ext uri="{FF2B5EF4-FFF2-40B4-BE49-F238E27FC236}">
                    <a16:creationId xmlns:a16="http://schemas.microsoft.com/office/drawing/2014/main" id="{B5D8F013-4D00-4A52-9D87-6138F295B681}"/>
                  </a:ext>
                </a:extLst>
              </p:cNvPr>
              <p:cNvSpPr txBox="1">
                <a:spLocks noRot="1" noChangeAspect="1" noMove="1" noResize="1" noEditPoints="1" noAdjustHandles="1" noChangeArrowheads="1" noChangeShapeType="1" noTextEdit="1"/>
              </p:cNvSpPr>
              <p:nvPr/>
            </p:nvSpPr>
            <p:spPr>
              <a:xfrm>
                <a:off x="420624" y="2741045"/>
                <a:ext cx="11052660" cy="1167948"/>
              </a:xfrm>
              <a:prstGeom prst="rect">
                <a:avLst/>
              </a:prstGeom>
              <a:blipFill>
                <a:blip r:embed="rId6"/>
                <a:stretch>
                  <a:fillRect l="-1931" t="-3141" b="-1466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1DDA6C69-8DC9-4D02-8190-6D0429128323}"/>
                  </a:ext>
                </a:extLst>
              </p:cNvPr>
              <p:cNvSpPr txBox="1"/>
              <p:nvPr/>
            </p:nvSpPr>
            <p:spPr>
              <a:xfrm>
                <a:off x="420624" y="4113954"/>
                <a:ext cx="9692686" cy="1775935"/>
              </a:xfrm>
              <a:prstGeom prst="rect">
                <a:avLst/>
              </a:prstGeom>
              <a:noFill/>
            </p:spPr>
            <p:txBody>
              <a:bodyPr wrap="square" lIns="0" tIns="0" rIns="0" bIns="0"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最終便可得出配對之間的距離矩陣</a:t>
                </a:r>
                <a14:m>
                  <m:oMath xmlns:m="http://schemas.openxmlformats.org/officeDocument/2006/math">
                    <m:r>
                      <a:rPr lang="en-US" altLang="zh-TW" sz="2800" b="0" i="1" smtClean="0">
                        <a:latin typeface="Cambria Math" panose="02040503050406030204" pitchFamily="18" charset="0"/>
                      </a:rPr>
                      <m:t>𝐷</m:t>
                    </m:r>
                    <m:r>
                      <a:rPr lang="en-US" altLang="zh-TW" sz="2800" b="0" i="1" smtClean="0">
                        <a:latin typeface="Cambria Math" panose="02040503050406030204" pitchFamily="18" charset="0"/>
                      </a:rPr>
                      <m:t>= </m:t>
                    </m:r>
                    <m:d>
                      <m:dPr>
                        <m:begChr m:val="["/>
                        <m:endChr m:val="]"/>
                        <m:ctrlPr>
                          <a:rPr lang="en-US" altLang="zh-TW" sz="2800" b="0" i="1" smtClean="0">
                            <a:latin typeface="Cambria Math" panose="02040503050406030204" pitchFamily="18" charset="0"/>
                          </a:rPr>
                        </m:ctrlPr>
                      </m:dPr>
                      <m:e>
                        <m:m>
                          <m:mPr>
                            <m:mcs>
                              <m:mc>
                                <m:mcPr>
                                  <m:count m:val="3"/>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0</m:t>
                              </m:r>
                            </m:e>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𝐷</m:t>
                                  </m:r>
                                </m:e>
                                <m:sub>
                                  <m:r>
                                    <a:rPr lang="en-US" altLang="zh-TW" sz="2800" b="0" i="1" smtClean="0">
                                      <a:latin typeface="Cambria Math" panose="02040503050406030204" pitchFamily="18" charset="0"/>
                                    </a:rPr>
                                    <m:t>1</m:t>
                                  </m:r>
                                  <m:r>
                                    <a:rPr lang="en-US" altLang="zh-TW" sz="2800" i="1">
                                      <a:latin typeface="Cambria Math" panose="02040503050406030204" pitchFamily="18" charset="0"/>
                                    </a:rPr>
                                    <m:t>, </m:t>
                                  </m:r>
                                  <m:r>
                                    <a:rPr lang="en-US" altLang="zh-TW" sz="2800" b="0" i="1" smtClean="0">
                                      <a:latin typeface="Cambria Math" panose="02040503050406030204" pitchFamily="18" charset="0"/>
                                    </a:rPr>
                                    <m:t>2</m:t>
                                  </m:r>
                                </m:sub>
                              </m:sSub>
                            </m:e>
                            <m:e>
                              <m:m>
                                <m:mPr>
                                  <m:mcs>
                                    <m:mc>
                                      <m:mcPr>
                                        <m:count m:val="2"/>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m:t>
                                    </m:r>
                                  </m:e>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𝐷</m:t>
                                        </m:r>
                                      </m:e>
                                      <m:sub>
                                        <m:r>
                                          <a:rPr lang="en-US" altLang="zh-TW" sz="2800" i="1">
                                            <a:latin typeface="Cambria Math" panose="02040503050406030204" pitchFamily="18" charset="0"/>
                                          </a:rPr>
                                          <m:t>1, </m:t>
                                        </m:r>
                                        <m:r>
                                          <a:rPr lang="en-US" altLang="zh-TW" sz="2800" b="0" i="1" smtClean="0">
                                            <a:latin typeface="Cambria Math" panose="02040503050406030204" pitchFamily="18" charset="0"/>
                                          </a:rPr>
                                          <m:t>𝑛</m:t>
                                        </m:r>
                                      </m:sub>
                                    </m:sSub>
                                  </m:e>
                                </m:mr>
                              </m:m>
                            </m:e>
                          </m:mr>
                          <m:mr>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𝐷</m:t>
                                  </m:r>
                                </m:e>
                                <m:sub>
                                  <m:r>
                                    <a:rPr lang="en-US" altLang="zh-TW" sz="2800" b="0" i="1" smtClean="0">
                                      <a:latin typeface="Cambria Math" panose="02040503050406030204" pitchFamily="18" charset="0"/>
                                    </a:rPr>
                                    <m:t>2, 1</m:t>
                                  </m:r>
                                </m:sub>
                              </m:sSub>
                            </m:e>
                            <m:e>
                              <m:r>
                                <a:rPr lang="en-US" altLang="zh-TW" sz="2800" b="0" i="1" smtClean="0">
                                  <a:latin typeface="Cambria Math" panose="02040503050406030204" pitchFamily="18" charset="0"/>
                                </a:rPr>
                                <m:t>0</m:t>
                              </m:r>
                            </m:e>
                            <m:e>
                              <m:m>
                                <m:mPr>
                                  <m:mcs>
                                    <m:mc>
                                      <m:mcPr>
                                        <m:count m:val="2"/>
                                        <m:mcJc m:val="center"/>
                                      </m:mcPr>
                                    </m:mc>
                                  </m:mcs>
                                  <m:ctrlPr>
                                    <a:rPr lang="en-US" altLang="zh-TW" sz="2800" b="0" i="1" smtClean="0">
                                      <a:latin typeface="Cambria Math" panose="02040503050406030204" pitchFamily="18" charset="0"/>
                                    </a:rPr>
                                  </m:ctrlPr>
                                </m:mPr>
                                <m:mr>
                                  <m:e>
                                    <m:r>
                                      <m:rPr>
                                        <m:brk m:alnAt="7"/>
                                      </m:rPr>
                                      <a:rPr lang="en-US" altLang="zh-TW" sz="2800" i="1">
                                        <a:latin typeface="Cambria Math" panose="02040503050406030204" pitchFamily="18" charset="0"/>
                                      </a:rPr>
                                      <m:t>⋯</m:t>
                                    </m:r>
                                  </m:e>
                                  <m:e>
                                    <m:r>
                                      <m:rPr>
                                        <m:brk m:alnAt="7"/>
                                      </m:rPr>
                                      <a:rPr lang="en-US" altLang="zh-TW" sz="2800" i="1">
                                        <a:latin typeface="Cambria Math" panose="02040503050406030204" pitchFamily="18" charset="0"/>
                                      </a:rPr>
                                      <m:t>⋮</m:t>
                                    </m:r>
                                  </m:e>
                                </m:mr>
                              </m:m>
                            </m:e>
                          </m:mr>
                          <m:mr>
                            <m:e>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m:t>
                                    </m:r>
                                  </m:e>
                                </m:mr>
                                <m:m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𝐷</m:t>
                                        </m:r>
                                      </m:e>
                                      <m:sub>
                                        <m:r>
                                          <a:rPr lang="en-US" altLang="zh-TW" sz="2800" b="0" i="1" smtClean="0">
                                            <a:latin typeface="Cambria Math" panose="02040503050406030204" pitchFamily="18" charset="0"/>
                                          </a:rPr>
                                          <m:t>𝑛</m:t>
                                        </m:r>
                                        <m:r>
                                          <a:rPr lang="en-US" altLang="zh-TW" sz="2800" i="1">
                                            <a:latin typeface="Cambria Math" panose="02040503050406030204" pitchFamily="18" charset="0"/>
                                          </a:rPr>
                                          <m:t>, 1</m:t>
                                        </m:r>
                                      </m:sub>
                                    </m:sSub>
                                  </m:e>
                                </m:mr>
                              </m:m>
                            </m:e>
                            <m:e>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i="1">
                                        <a:latin typeface="Cambria Math" panose="02040503050406030204" pitchFamily="18" charset="0"/>
                                      </a:rPr>
                                      <m:t>⋮</m:t>
                                    </m:r>
                                  </m:e>
                                </m:mr>
                                <m:mr>
                                  <m:e>
                                    <m:r>
                                      <m:rPr>
                                        <m:brk m:alnAt="7"/>
                                      </m:rPr>
                                      <a:rPr lang="en-US" altLang="zh-TW" sz="2800" i="1">
                                        <a:latin typeface="Cambria Math" panose="02040503050406030204" pitchFamily="18" charset="0"/>
                                      </a:rPr>
                                      <m:t>⋯</m:t>
                                    </m:r>
                                  </m:e>
                                </m:mr>
                              </m:m>
                            </m:e>
                            <m:e>
                              <m:m>
                                <m:mPr>
                                  <m:mcs>
                                    <m:mc>
                                      <m:mcPr>
                                        <m:count m:val="2"/>
                                        <m:mcJc m:val="center"/>
                                      </m:mcPr>
                                    </m:mc>
                                  </m:mcs>
                                  <m:ctrlPr>
                                    <a:rPr lang="en-US" altLang="zh-TW" sz="2800" b="0" i="1" smtClean="0">
                                      <a:latin typeface="Cambria Math" panose="02040503050406030204" pitchFamily="18" charset="0"/>
                                    </a:rPr>
                                  </m:ctrlPr>
                                </m:mPr>
                                <m:mr>
                                  <m:e>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m:t>
                                          </m:r>
                                        </m:e>
                                      </m:mr>
                                      <m:mr>
                                        <m:e>
                                          <m:r>
                                            <m:rPr>
                                              <m:brk m:alnAt="7"/>
                                            </m:rPr>
                                            <a:rPr lang="en-US" altLang="zh-TW" sz="2800" i="1">
                                              <a:latin typeface="Cambria Math" panose="02040503050406030204" pitchFamily="18" charset="0"/>
                                            </a:rPr>
                                            <m:t>⋯</m:t>
                                          </m:r>
                                        </m:e>
                                      </m:mr>
                                    </m:m>
                                  </m:e>
                                  <m:e>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i="1">
                                              <a:latin typeface="Cambria Math" panose="02040503050406030204" pitchFamily="18" charset="0"/>
                                            </a:rPr>
                                            <m:t>⋮</m:t>
                                          </m:r>
                                        </m:e>
                                      </m:mr>
                                      <m:mr>
                                        <m:e>
                                          <m:r>
                                            <a:rPr lang="en-US" altLang="zh-TW" sz="2800" b="0" i="1" smtClean="0">
                                              <a:latin typeface="Cambria Math" panose="02040503050406030204" pitchFamily="18" charset="0"/>
                                            </a:rPr>
                                            <m:t>0</m:t>
                                          </m:r>
                                        </m:e>
                                      </m:mr>
                                    </m:m>
                                  </m:e>
                                </m:mr>
                              </m:m>
                            </m:e>
                          </m:mr>
                        </m:m>
                      </m:e>
                    </m:d>
                  </m:oMath>
                </a14:m>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1DDA6C69-8DC9-4D02-8190-6D0429128323}"/>
                  </a:ext>
                </a:extLst>
              </p:cNvPr>
              <p:cNvSpPr txBox="1">
                <a:spLocks noRot="1" noChangeAspect="1" noMove="1" noResize="1" noEditPoints="1" noAdjustHandles="1" noChangeArrowheads="1" noChangeShapeType="1" noTextEdit="1"/>
              </p:cNvSpPr>
              <p:nvPr/>
            </p:nvSpPr>
            <p:spPr>
              <a:xfrm>
                <a:off x="420624" y="4113954"/>
                <a:ext cx="9692686" cy="1775935"/>
              </a:xfrm>
              <a:prstGeom prst="rect">
                <a:avLst/>
              </a:prstGeom>
              <a:blipFill>
                <a:blip r:embed="rId7"/>
                <a:stretch>
                  <a:fillRect l="-2201"/>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70B0160D-A9F3-487F-AE43-5F95F87EFC30}"/>
              </a:ext>
            </a:extLst>
          </p:cNvPr>
          <p:cNvSpPr txBox="1"/>
          <p:nvPr/>
        </p:nvSpPr>
        <p:spPr>
          <a:xfrm>
            <a:off x="5892045" y="4283460"/>
            <a:ext cx="4635500" cy="430887"/>
          </a:xfrm>
          <a:prstGeom prst="rect">
            <a:avLst/>
          </a:prstGeom>
          <a:noFill/>
        </p:spPr>
        <p:txBody>
          <a:bodyPr wrap="square" lIns="0" tIns="0" rIns="0" bIns="0" rtlCol="0">
            <a:spAutoFit/>
          </a:bodyPr>
          <a:lstStyle/>
          <a:p>
            <a:endParaRPr lang="zh-TW" altLang="en-US" sz="2800" dirty="0"/>
          </a:p>
        </p:txBody>
      </p:sp>
    </p:spTree>
    <p:custDataLst>
      <p:tags r:id="rId1"/>
    </p:custDataLst>
    <p:extLst>
      <p:ext uri="{BB962C8B-B14F-4D97-AF65-F5344CB8AC3E}">
        <p14:creationId xmlns:p14="http://schemas.microsoft.com/office/powerpoint/2010/main" val="94258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3.4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Hierarchical Risk Parity</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3CDA50FD-E7F7-4634-BD48-F2EC3447F677}"/>
              </a:ext>
            </a:extLst>
          </p:cNvPr>
          <p:cNvSpPr txBox="1"/>
          <p:nvPr/>
        </p:nvSpPr>
        <p:spPr>
          <a:xfrm>
            <a:off x="478940" y="1191692"/>
            <a:ext cx="11052660" cy="1292662"/>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將先前的距離矩陣按照</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Raffinot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）提出的四種資產分類方</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法分群。最後根據分群數量先均分各群的權重，再根據各群內的資</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產數量平分資金權重。</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a:extLst>
              <a:ext uri="{FF2B5EF4-FFF2-40B4-BE49-F238E27FC236}">
                <a16:creationId xmlns:a16="http://schemas.microsoft.com/office/drawing/2014/main" id="{4A8E1880-C7FB-4EAA-B0F6-33324E959D97}"/>
              </a:ext>
            </a:extLst>
          </p:cNvPr>
          <p:cNvSpPr txBox="1"/>
          <p:nvPr/>
        </p:nvSpPr>
        <p:spPr>
          <a:xfrm>
            <a:off x="569669" y="3179323"/>
            <a:ext cx="11052660" cy="1723549"/>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單一連結法（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Single Linkage, SL</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完全連結法（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Complete Linkage, CL</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平均連結法（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Average Linkage, AL</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 Ward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分類法（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Ward’s Method, WM</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81163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3.5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實務市場的實驗設計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交易稅率和滑價機制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3CDA50FD-E7F7-4634-BD48-F2EC3447F677}"/>
              </a:ext>
            </a:extLst>
          </p:cNvPr>
          <p:cNvSpPr txBox="1"/>
          <p:nvPr/>
        </p:nvSpPr>
        <p:spPr>
          <a:xfrm>
            <a:off x="569669" y="1463877"/>
            <a:ext cx="11052660" cy="430887"/>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按照證券交易稅條例，將台股當沖稅率設定為千分之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0.15%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a:extLst>
              <a:ext uri="{FF2B5EF4-FFF2-40B4-BE49-F238E27FC236}">
                <a16:creationId xmlns:a16="http://schemas.microsoft.com/office/drawing/2014/main" id="{4A8E1880-C7FB-4EAA-B0F6-33324E959D97}"/>
              </a:ext>
            </a:extLst>
          </p:cNvPr>
          <p:cNvSpPr txBox="1"/>
          <p:nvPr/>
        </p:nvSpPr>
        <p:spPr>
          <a:xfrm>
            <a:off x="569669" y="2118021"/>
            <a:ext cx="11052660" cy="430887"/>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滑價的估計方式：</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AF360934-D2E1-4B10-BD83-9FB561BA2726}"/>
                  </a:ext>
                </a:extLst>
              </p:cNvPr>
              <p:cNvSpPr txBox="1"/>
              <p:nvPr/>
            </p:nvSpPr>
            <p:spPr>
              <a:xfrm>
                <a:off x="120115" y="2555013"/>
                <a:ext cx="11711994" cy="385490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altLang="zh-TW" sz="2800" b="0" i="1" smtClean="0">
                              <a:latin typeface="Cambria Math" panose="02040503050406030204" pitchFamily="18" charset="0"/>
                            </a:rPr>
                          </m:ctrlPr>
                        </m:sSubSupPr>
                        <m:e>
                          <m:r>
                            <m:rPr>
                              <m:nor/>
                            </m:rP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m:t>單日分鐘平均交易量</m:t>
                          </m:r>
                        </m:e>
                        <m:sub>
                          <m:r>
                            <a:rPr lang="en-US" altLang="zh-TW" sz="2800" b="0" i="1" smtClean="0">
                              <a:latin typeface="Cambria Math" panose="02040503050406030204" pitchFamily="18" charset="0"/>
                            </a:rPr>
                            <m:t>𝑖</m:t>
                          </m:r>
                        </m:sub>
                        <m:sup>
                          <m:r>
                            <a:rPr lang="en-US" altLang="zh-TW" sz="2800" b="0" i="1" smtClean="0">
                              <a:latin typeface="Cambria Math" panose="02040503050406030204" pitchFamily="18" charset="0"/>
                            </a:rPr>
                            <m:t>𝑡</m:t>
                          </m:r>
                        </m:sup>
                      </m:sSub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bSup>
                            <m:sSubSupPr>
                              <m:ctrlP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ctrlPr>
                            </m:sSubSupPr>
                            <m:e>
                              <m:r>
                                <m:rPr>
                                  <m:nor/>
                                </m:rP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m:t>當日總量</m:t>
                              </m:r>
                            </m:e>
                            <m:sub>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𝑖</m:t>
                              </m:r>
                            </m:sub>
                            <m:sup>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𝑡</m:t>
                              </m:r>
                            </m:sup>
                          </m:sSubSup>
                        </m:num>
                        <m:den>
                          <m:r>
                            <a:rPr lang="en-US" altLang="zh-TW" sz="2800" b="0" i="1" smtClean="0">
                              <a:latin typeface="Cambria Math" panose="02040503050406030204" pitchFamily="18" charset="0"/>
                            </a:rPr>
                            <m:t>271</m:t>
                          </m:r>
                        </m:den>
                      </m:f>
                      <m:d>
                        <m:dPr>
                          <m:begChr m:val="{"/>
                          <m:endChr m:val=""/>
                          <m:ctrlPr>
                            <a:rPr lang="en-US" altLang="zh-TW" sz="2800" b="0" i="1" smtClean="0">
                              <a:latin typeface="Cambria Math" panose="02040503050406030204" pitchFamily="18" charset="0"/>
                            </a:rPr>
                          </m:ctrlPr>
                        </m:dPr>
                        <m:e>
                          <m:eqArr>
                            <m:eqArrPr>
                              <m:ctrlPr>
                                <a:rPr lang="en-US" altLang="zh-TW" sz="2800" b="0" i="1" smtClean="0">
                                  <a:latin typeface="Cambria Math" panose="02040503050406030204" pitchFamily="18" charset="0"/>
                                </a:rPr>
                              </m:ctrlPr>
                            </m:eqArrPr>
                            <m:e>
                              <m:r>
                                <a:rPr lang="en-US" altLang="zh-TW" sz="2800" b="0" i="1" smtClean="0">
                                  <a:latin typeface="Cambria Math" panose="02040503050406030204" pitchFamily="18" charset="0"/>
                                </a:rPr>
                                <m:t>𝑡</m:t>
                              </m:r>
                              <m:r>
                                <a:rPr lang="en-US" altLang="zh-TW" sz="2800" i="1">
                                  <a:latin typeface="Cambria Math" panose="02040503050406030204" pitchFamily="18" charset="0"/>
                                </a:rPr>
                                <m:t>=</m:t>
                              </m:r>
                              <m:r>
                                <a:rPr lang="en-US" altLang="zh-TW" sz="2800" i="1">
                                  <a:latin typeface="Cambria Math" panose="02040503050406030204" pitchFamily="18" charset="0"/>
                                </a:rPr>
                                <m:t>1</m:t>
                              </m:r>
                              <m:r>
                                <a:rPr lang="en-US" altLang="zh-TW" sz="2800" i="1">
                                  <a:latin typeface="Cambria Math" panose="02040503050406030204" pitchFamily="18" charset="0"/>
                                </a:rPr>
                                <m:t>, </m:t>
                              </m:r>
                              <m:r>
                                <a:rPr lang="en-US" altLang="zh-TW" sz="2800" i="1">
                                  <a:latin typeface="Cambria Math" panose="02040503050406030204" pitchFamily="18" charset="0"/>
                                </a:rPr>
                                <m:t>2</m:t>
                              </m:r>
                              <m:r>
                                <a:rPr lang="en-US" altLang="zh-TW" sz="2800" i="1">
                                  <a:latin typeface="Cambria Math" panose="02040503050406030204" pitchFamily="18" charset="0"/>
                                </a:rPr>
                                <m:t>, …, </m:t>
                              </m:r>
                              <m:r>
                                <a:rPr lang="en-US" altLang="zh-TW" sz="2800" b="0" i="1" smtClean="0">
                                  <a:latin typeface="Cambria Math" panose="02040503050406030204" pitchFamily="18" charset="0"/>
                                </a:rPr>
                                <m:t>𝑇</m:t>
                              </m:r>
                            </m:e>
                            <m:e>
                              <m:r>
                                <a:rPr lang="en-US" altLang="zh-TW" sz="2800" i="1">
                                  <a:latin typeface="Cambria Math" panose="02040503050406030204" pitchFamily="18" charset="0"/>
                                </a:rPr>
                                <m:t>𝑖</m:t>
                              </m:r>
                              <m:r>
                                <a:rPr lang="en-US" altLang="zh-TW" sz="2800" i="1">
                                  <a:latin typeface="Cambria Math" panose="02040503050406030204" pitchFamily="18" charset="0"/>
                                </a:rPr>
                                <m:t>=</m:t>
                              </m:r>
                              <m:r>
                                <a:rPr lang="en-US" altLang="zh-TW" sz="2800" i="1">
                                  <a:latin typeface="Cambria Math" panose="02040503050406030204" pitchFamily="18" charset="0"/>
                                </a:rPr>
                                <m:t>1</m:t>
                              </m:r>
                              <m:r>
                                <a:rPr lang="en-US" altLang="zh-TW" sz="2800" i="1">
                                  <a:latin typeface="Cambria Math" panose="02040503050406030204" pitchFamily="18" charset="0"/>
                                </a:rPr>
                                <m:t>, </m:t>
                              </m:r>
                              <m:r>
                                <a:rPr lang="en-US" altLang="zh-TW" sz="2800" i="1">
                                  <a:latin typeface="Cambria Math" panose="02040503050406030204" pitchFamily="18" charset="0"/>
                                </a:rPr>
                                <m:t>2</m:t>
                              </m:r>
                              <m:r>
                                <a:rPr lang="en-US" altLang="zh-TW" sz="2800" i="1">
                                  <a:latin typeface="Cambria Math" panose="02040503050406030204" pitchFamily="18" charset="0"/>
                                </a:rPr>
                                <m:t>, …, </m:t>
                              </m:r>
                              <m:r>
                                <a:rPr lang="en-US" altLang="zh-TW" sz="2800" i="1">
                                  <a:latin typeface="Cambria Math" panose="02040503050406030204" pitchFamily="18" charset="0"/>
                                </a:rPr>
                                <m:t>𝑛</m:t>
                              </m:r>
                            </m:e>
                          </m:eqArr>
                        </m:e>
                      </m:d>
                    </m:oMath>
                  </m:oMathPara>
                </a14:m>
                <a:endParaRPr lang="en-US" altLang="zh-TW" sz="2800" b="0" dirty="0">
                  <a:latin typeface="標楷體" panose="03000509000000000000" pitchFamily="65" charset="-120"/>
                </a:endParaRPr>
              </a:p>
              <a:p>
                <a:pPr algn="ct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m:rPr>
                              <m:nor/>
                            </m:rP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m:t>平均</m:t>
                          </m:r>
                          <m:r>
                            <a:rPr lang="zh-TW" altLang="en-US" sz="2800" i="1" dirty="0" smtClean="0">
                              <a:latin typeface="Cambria Math" panose="02040503050406030204" pitchFamily="18" charset="0"/>
                              <a:ea typeface="標楷體" panose="03000509000000000000" pitchFamily="65" charset="-120"/>
                              <a:cs typeface="Times New Roman" panose="02020603050405020304" pitchFamily="18" charset="0"/>
                            </a:rPr>
                            <m:t>分鐘</m:t>
                          </m:r>
                          <m:r>
                            <m:rPr>
                              <m:nor/>
                            </m:rP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m:t>交易量</m:t>
                          </m:r>
                        </m:e>
                        <m:sub>
                          <m:r>
                            <a:rPr lang="en-US" altLang="zh-TW" sz="2800" b="0" i="1" smtClean="0">
                              <a:latin typeface="Cambria Math" panose="02040503050406030204" pitchFamily="18" charset="0"/>
                            </a:rPr>
                            <m:t>𝑖</m:t>
                          </m:r>
                        </m:sub>
                      </m:sSub>
                      <m:r>
                        <a:rPr lang="en-US" altLang="zh-TW" sz="2800" b="0" i="1" smtClean="0">
                          <a:latin typeface="Cambria Math" panose="02040503050406030204" pitchFamily="18" charset="0"/>
                        </a:rPr>
                        <m:t>=</m:t>
                      </m:r>
                      <m:r>
                        <a:rPr lang="zh-TW" altLang="en-US" sz="2800" i="1">
                          <a:latin typeface="Cambria Math" panose="02040503050406030204" pitchFamily="18" charset="0"/>
                        </a:rPr>
                        <m:t> </m:t>
                      </m:r>
                      <m:f>
                        <m:fPr>
                          <m:ctrlPr>
                            <a:rPr lang="en-US" altLang="zh-TW" sz="2800" i="1" smtClean="0">
                              <a:latin typeface="Cambria Math" panose="02040503050406030204" pitchFamily="18" charset="0"/>
                            </a:rPr>
                          </m:ctrlPr>
                        </m:fPr>
                        <m:num>
                          <m:nary>
                            <m:naryPr>
                              <m:chr m:val="∑"/>
                              <m:ctrlPr>
                                <a:rPr lang="en-US" altLang="zh-TW" sz="280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1</m:t>
                              </m:r>
                              <m:r>
                                <a:rPr lang="en-US" altLang="zh-TW" sz="2800" b="0" i="1" smtClean="0">
                                  <a:latin typeface="Cambria Math" panose="02040503050406030204" pitchFamily="18" charset="0"/>
                                </a:rPr>
                                <m:t> </m:t>
                              </m:r>
                            </m:sub>
                            <m:sup>
                              <m:r>
                                <a:rPr lang="en-US" altLang="zh-TW" sz="2800" b="0" i="1" smtClean="0">
                                  <a:latin typeface="Cambria Math" panose="02040503050406030204" pitchFamily="18" charset="0"/>
                                </a:rPr>
                                <m:t>𝑇</m:t>
                              </m:r>
                            </m:sup>
                            <m:e>
                              <m:sSubSup>
                                <m:sSubSupPr>
                                  <m:ctrlPr>
                                    <a:rPr lang="en-US" altLang="zh-TW" sz="2800" i="1">
                                      <a:latin typeface="Cambria Math" panose="02040503050406030204" pitchFamily="18" charset="0"/>
                                    </a:rPr>
                                  </m:ctrlPr>
                                </m:sSubSupPr>
                                <m:e>
                                  <m:r>
                                    <m:rPr>
                                      <m:nor/>
                                    </m:rP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m:t>單日分鐘平均交易量</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𝑡</m:t>
                                  </m:r>
                                </m:sup>
                              </m:sSubSup>
                            </m:e>
                          </m:nary>
                        </m:num>
                        <m:den>
                          <m:r>
                            <a:rPr lang="en-US" altLang="zh-TW" sz="2800" b="0" i="1" smtClean="0">
                              <a:latin typeface="Cambria Math" panose="02040503050406030204" pitchFamily="18" charset="0"/>
                            </a:rPr>
                            <m:t>𝑇</m:t>
                          </m:r>
                        </m:den>
                      </m:f>
                      <m:r>
                        <a:rPr lang="en-US" altLang="zh-TW" sz="2800" b="0" i="1" smtClean="0">
                          <a:latin typeface="Cambria Math" panose="02040503050406030204" pitchFamily="18" charset="0"/>
                        </a:rPr>
                        <m:t>,</m:t>
                      </m:r>
                      <m:r>
                        <a:rPr lang="en-US" altLang="zh-TW" sz="2800" i="1">
                          <a:latin typeface="Cambria Math" panose="02040503050406030204" pitchFamily="18" charset="0"/>
                        </a:rPr>
                        <m:t>𝑖</m:t>
                      </m:r>
                      <m:r>
                        <a:rPr lang="en-US" altLang="zh-TW" sz="2800" i="1">
                          <a:latin typeface="Cambria Math" panose="02040503050406030204" pitchFamily="18" charset="0"/>
                        </a:rPr>
                        <m:t>=</m:t>
                      </m:r>
                      <m:r>
                        <a:rPr lang="en-US" altLang="zh-TW" sz="2800" i="1">
                          <a:latin typeface="Cambria Math" panose="02040503050406030204" pitchFamily="18" charset="0"/>
                        </a:rPr>
                        <m:t>1</m:t>
                      </m:r>
                      <m:r>
                        <a:rPr lang="en-US" altLang="zh-TW" sz="2800" i="1">
                          <a:latin typeface="Cambria Math" panose="02040503050406030204" pitchFamily="18" charset="0"/>
                        </a:rPr>
                        <m:t>, </m:t>
                      </m:r>
                      <m:r>
                        <a:rPr lang="en-US" altLang="zh-TW" sz="2800" i="1">
                          <a:latin typeface="Cambria Math" panose="02040503050406030204" pitchFamily="18" charset="0"/>
                        </a:rPr>
                        <m:t>2</m:t>
                      </m:r>
                      <m:r>
                        <a:rPr lang="en-US" altLang="zh-TW" sz="2800" i="1">
                          <a:latin typeface="Cambria Math" panose="02040503050406030204" pitchFamily="18" charset="0"/>
                        </a:rPr>
                        <m:t>, …,</m:t>
                      </m:r>
                      <m:r>
                        <a:rPr lang="en-US" altLang="zh-TW" sz="2800" b="0" i="1" smtClean="0">
                          <a:latin typeface="Cambria Math" panose="02040503050406030204" pitchFamily="18" charset="0"/>
                        </a:rPr>
                        <m:t>𝑛</m:t>
                      </m:r>
                    </m:oMath>
                  </m:oMathPara>
                </a14:m>
                <a:endParaRPr lang="en-US" altLang="zh-TW" sz="2800" b="0" dirty="0">
                  <a:latin typeface="標楷體" panose="03000509000000000000" pitchFamily="65" charset="-120"/>
                </a:endParaRPr>
              </a:p>
              <a:p>
                <a:pPr algn="ct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ea typeface="標楷體" panose="03000509000000000000" pitchFamily="65" charset="-120"/>
                            </a:rPr>
                          </m:ctrlPr>
                        </m:sSubPr>
                        <m:e>
                          <m:r>
                            <m:rPr>
                              <m:nor/>
                            </m:rP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m:t>分鐘</m:t>
                          </m:r>
                          <m:r>
                            <a:rPr lang="zh-TW" altLang="en-US" sz="2800" i="1" dirty="0" smtClean="0">
                              <a:latin typeface="Cambria Math" panose="02040503050406030204" pitchFamily="18" charset="0"/>
                              <a:ea typeface="標楷體" panose="03000509000000000000" pitchFamily="65" charset="-120"/>
                              <a:cs typeface="Times New Roman" panose="02020603050405020304" pitchFamily="18" charset="0"/>
                            </a:rPr>
                            <m:t>安全交易張數</m:t>
                          </m:r>
                        </m:e>
                        <m:sub>
                          <m:r>
                            <a:rPr lang="en-US" altLang="zh-TW" sz="2800" b="0" i="1" smtClean="0">
                              <a:latin typeface="Cambria Math" panose="02040503050406030204" pitchFamily="18" charset="0"/>
                              <a:ea typeface="標楷體" panose="03000509000000000000" pitchFamily="65" charset="-120"/>
                            </a:rPr>
                            <m:t>𝑖</m:t>
                          </m:r>
                        </m:sub>
                      </m:sSub>
                      <m:r>
                        <a:rPr lang="en-US" altLang="zh-TW" sz="2800" b="0" i="1" smtClean="0">
                          <a:latin typeface="Cambria Math" panose="02040503050406030204" pitchFamily="18" charset="0"/>
                          <a:ea typeface="標楷體" panose="03000509000000000000" pitchFamily="65" charset="-120"/>
                        </a:rPr>
                        <m:t>= </m:t>
                      </m:r>
                      <m:d>
                        <m:dPr>
                          <m:begChr m:val="⌊"/>
                          <m:endChr m:val="⌋"/>
                          <m:ctrlPr>
                            <a:rPr lang="en-US" altLang="zh-TW" sz="2800" b="0" i="1" smtClean="0">
                              <a:latin typeface="Cambria Math" panose="02040503050406030204" pitchFamily="18" charset="0"/>
                              <a:ea typeface="標楷體" panose="03000509000000000000" pitchFamily="65" charset="-120"/>
                            </a:rPr>
                          </m:ctrlPr>
                        </m:dPr>
                        <m:e>
                          <m:f>
                            <m:fPr>
                              <m:ctrlPr>
                                <a:rPr lang="en-US" altLang="zh-TW" sz="2800" b="0" i="1" smtClean="0">
                                  <a:latin typeface="Cambria Math" panose="02040503050406030204" pitchFamily="18" charset="0"/>
                                  <a:ea typeface="標楷體" panose="03000509000000000000" pitchFamily="65" charset="-120"/>
                                </a:rPr>
                              </m:ctrlPr>
                            </m:fPr>
                            <m:num>
                              <m:sSub>
                                <m:sSubPr>
                                  <m:ctrlPr>
                                    <a:rPr lang="en-US" altLang="zh-TW" sz="2800" i="1">
                                      <a:latin typeface="Cambria Math" panose="02040503050406030204" pitchFamily="18" charset="0"/>
                                    </a:rPr>
                                  </m:ctrlPr>
                                </m:sSubPr>
                                <m:e>
                                  <m:r>
                                    <m:rPr>
                                      <m:nor/>
                                    </m:rP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m:t>平均</m:t>
                                  </m:r>
                                  <m:r>
                                    <a:rPr lang="zh-TW" altLang="en-US" sz="2800" i="1" dirty="0">
                                      <a:latin typeface="Cambria Math" panose="02040503050406030204" pitchFamily="18" charset="0"/>
                                      <a:ea typeface="標楷體" panose="03000509000000000000" pitchFamily="65" charset="-120"/>
                                      <a:cs typeface="Times New Roman" panose="02020603050405020304" pitchFamily="18" charset="0"/>
                                    </a:rPr>
                                    <m:t>分鐘</m:t>
                                  </m:r>
                                  <m:r>
                                    <m:rPr>
                                      <m:nor/>
                                    </m:rP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m:t>交易量</m:t>
                                  </m:r>
                                </m:e>
                                <m:sub>
                                  <m:r>
                                    <a:rPr lang="en-US" altLang="zh-TW" sz="2800" i="1">
                                      <a:latin typeface="Cambria Math" panose="02040503050406030204" pitchFamily="18" charset="0"/>
                                    </a:rPr>
                                    <m:t>𝑖</m:t>
                                  </m:r>
                                </m:sub>
                              </m:sSub>
                            </m:num>
                            <m:den>
                              <m:r>
                                <a:rPr lang="en-US" altLang="zh-TW" sz="2800" b="0" i="1" smtClean="0">
                                  <a:latin typeface="Cambria Math" panose="02040503050406030204" pitchFamily="18" charset="0"/>
                                  <a:ea typeface="標楷體" panose="03000509000000000000" pitchFamily="65" charset="-120"/>
                                </a:rPr>
                                <m:t>1</m:t>
                              </m:r>
                              <m:r>
                                <a:rPr lang="en-US" altLang="zh-TW" sz="2800" b="0" i="1" smtClean="0">
                                  <a:latin typeface="Cambria Math" panose="02040503050406030204" pitchFamily="18" charset="0"/>
                                  <a:ea typeface="標楷體" panose="03000509000000000000" pitchFamily="65" charset="-120"/>
                                </a:rPr>
                                <m:t>,</m:t>
                              </m:r>
                              <m:r>
                                <a:rPr lang="en-US" altLang="zh-TW" sz="2800" b="0" i="1" smtClean="0">
                                  <a:latin typeface="Cambria Math" panose="02040503050406030204" pitchFamily="18" charset="0"/>
                                  <a:ea typeface="標楷體" panose="03000509000000000000" pitchFamily="65" charset="-120"/>
                                </a:rPr>
                                <m:t>000</m:t>
                              </m:r>
                            </m:den>
                          </m:f>
                        </m:e>
                      </m:d>
                      <m:r>
                        <a:rPr lang="en-US" altLang="zh-TW" sz="2800" i="1">
                          <a:latin typeface="Cambria Math" panose="02040503050406030204" pitchFamily="18" charset="0"/>
                        </a:rPr>
                        <m:t>,</m:t>
                      </m:r>
                      <m:r>
                        <a:rPr lang="en-US" altLang="zh-TW" sz="2800" i="1">
                          <a:latin typeface="Cambria Math" panose="02040503050406030204" pitchFamily="18" charset="0"/>
                        </a:rPr>
                        <m:t>𝑖</m:t>
                      </m:r>
                      <m:r>
                        <a:rPr lang="en-US" altLang="zh-TW" sz="2800" i="1">
                          <a:latin typeface="Cambria Math" panose="02040503050406030204" pitchFamily="18" charset="0"/>
                        </a:rPr>
                        <m:t>=</m:t>
                      </m:r>
                      <m:r>
                        <a:rPr lang="en-US" altLang="zh-TW" sz="2800" i="1">
                          <a:latin typeface="Cambria Math" panose="02040503050406030204" pitchFamily="18" charset="0"/>
                        </a:rPr>
                        <m:t>1</m:t>
                      </m:r>
                      <m:r>
                        <a:rPr lang="en-US" altLang="zh-TW" sz="2800" i="1">
                          <a:latin typeface="Cambria Math" panose="02040503050406030204" pitchFamily="18" charset="0"/>
                        </a:rPr>
                        <m:t>, </m:t>
                      </m:r>
                      <m:r>
                        <a:rPr lang="en-US" altLang="zh-TW" sz="2800" i="1">
                          <a:latin typeface="Cambria Math" panose="02040503050406030204" pitchFamily="18" charset="0"/>
                        </a:rPr>
                        <m:t>2</m:t>
                      </m:r>
                      <m:r>
                        <a:rPr lang="en-US" altLang="zh-TW" sz="2800" i="1">
                          <a:latin typeface="Cambria Math" panose="02040503050406030204" pitchFamily="18" charset="0"/>
                        </a:rPr>
                        <m:t>, …,</m:t>
                      </m:r>
                      <m:r>
                        <a:rPr lang="en-US" altLang="zh-TW" sz="2800" i="1">
                          <a:latin typeface="Cambria Math" panose="02040503050406030204" pitchFamily="18" charset="0"/>
                        </a:rPr>
                        <m:t>𝑛</m:t>
                      </m:r>
                    </m:oMath>
                  </m:oMathPara>
                </a14:m>
                <a:endParaRPr lang="en-US" altLang="zh-TW" sz="2800" dirty="0">
                  <a:latin typeface="標楷體" panose="03000509000000000000" pitchFamily="65" charset="-120"/>
                </a:endParaRPr>
              </a:p>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a:t>
                </a:r>
                <a14:m>
                  <m:oMath xmlns:m="http://schemas.openxmlformats.org/officeDocument/2006/math">
                    <m:r>
                      <a:rPr lang="zh-TW" altLang="en-US" sz="2800" i="1" dirty="0"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𝑡</m:t>
                    </m:r>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 </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表當年度的交易日；</a:t>
                </a:r>
                <a:r>
                  <a:rPr lang="en-US" altLang="zh-TW" sz="2800" dirty="0">
                    <a:ea typeface="標楷體" panose="03000509000000000000" pitchFamily="65" charset="-120"/>
                    <a:cs typeface="Times New Roman" panose="02020603050405020304" pitchFamily="18" charset="0"/>
                  </a:rPr>
                  <a:t> </a:t>
                </a:r>
                <a14:m>
                  <m:oMath xmlns:m="http://schemas.openxmlformats.org/officeDocument/2006/math">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表當年度的成分股數量。</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sz="2800" dirty="0">
                  <a:latin typeface="標楷體" panose="03000509000000000000" pitchFamily="65" charset="-120"/>
                  <a:ea typeface="標楷體" panose="03000509000000000000" pitchFamily="65" charset="-120"/>
                </a:endParaRPr>
              </a:p>
            </p:txBody>
          </p:sp>
        </mc:Choice>
        <mc:Fallback xmlns="">
          <p:sp>
            <p:nvSpPr>
              <p:cNvPr id="12" name="文字方塊 11">
                <a:extLst>
                  <a:ext uri="{FF2B5EF4-FFF2-40B4-BE49-F238E27FC236}">
                    <a16:creationId xmlns:a16="http://schemas.microsoft.com/office/drawing/2014/main" id="{AF360934-D2E1-4B10-BD83-9FB561BA2726}"/>
                  </a:ext>
                </a:extLst>
              </p:cNvPr>
              <p:cNvSpPr txBox="1">
                <a:spLocks noRot="1" noChangeAspect="1" noMove="1" noResize="1" noEditPoints="1" noAdjustHandles="1" noChangeArrowheads="1" noChangeShapeType="1" noTextEdit="1"/>
              </p:cNvSpPr>
              <p:nvPr/>
            </p:nvSpPr>
            <p:spPr>
              <a:xfrm>
                <a:off x="120115" y="2555013"/>
                <a:ext cx="11711994" cy="3854901"/>
              </a:xfrm>
              <a:prstGeom prst="rect">
                <a:avLst/>
              </a:prstGeom>
              <a:blipFill>
                <a:blip r:embed="rId4"/>
                <a:stretch>
                  <a:fillRect/>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1949252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3.5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實務市場的實驗設計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交易稅率和滑價機制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3CDA50FD-E7F7-4634-BD48-F2EC3447F677}"/>
                  </a:ext>
                </a:extLst>
              </p:cNvPr>
              <p:cNvSpPr txBox="1"/>
              <p:nvPr/>
            </p:nvSpPr>
            <p:spPr>
              <a:xfrm>
                <a:off x="569669" y="1818436"/>
                <a:ext cx="11052660" cy="2585323"/>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若成分股開倉時的張數大於</a:t>
                </a:r>
                <a14:m>
                  <m:oMath xmlns:m="http://schemas.openxmlformats.org/officeDocument/2006/math">
                    <m:r>
                      <m:rPr>
                        <m:nor/>
                      </m:rP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m:t>分鐘</m:t>
                    </m:r>
                    <m:r>
                      <a:rPr lang="zh-TW" altLang="en-US" sz="2800" i="1" dirty="0" smtClean="0">
                        <a:latin typeface="Cambria Math" panose="02040503050406030204" pitchFamily="18" charset="0"/>
                        <a:ea typeface="標楷體" panose="03000509000000000000" pitchFamily="65" charset="-120"/>
                        <a:cs typeface="Times New Roman" panose="02020603050405020304" pitchFamily="18" charset="0"/>
                      </a:rPr>
                      <m:t>安全交易張數</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，我們以</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個最小變動單位（</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 tick</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個最小變動單位（</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ticks</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）的買進和賣出價格的變動，代理滑價懲罰的效果。</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台股的最小變動單位依據台灣證券交易所（</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Taiwan Stock Exchange Corporation</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）之規定。</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文字方塊 2">
                <a:extLst>
                  <a:ext uri="{FF2B5EF4-FFF2-40B4-BE49-F238E27FC236}">
                    <a16:creationId xmlns:a16="http://schemas.microsoft.com/office/drawing/2014/main" id="{3CDA50FD-E7F7-4634-BD48-F2EC3447F677}"/>
                  </a:ext>
                </a:extLst>
              </p:cNvPr>
              <p:cNvSpPr txBox="1">
                <a:spLocks noRot="1" noChangeAspect="1" noMove="1" noResize="1" noEditPoints="1" noAdjustHandles="1" noChangeArrowheads="1" noChangeShapeType="1" noTextEdit="1"/>
              </p:cNvSpPr>
              <p:nvPr/>
            </p:nvSpPr>
            <p:spPr>
              <a:xfrm>
                <a:off x="569669" y="1818436"/>
                <a:ext cx="11052660" cy="2585323"/>
              </a:xfrm>
              <a:prstGeom prst="rect">
                <a:avLst/>
              </a:prstGeom>
              <a:blipFill>
                <a:blip r:embed="rId4"/>
                <a:stretch>
                  <a:fillRect l="-1929" t="-4245" r="-3693" b="-7547"/>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2255238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511352" y="616105"/>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3.5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實務市場的實驗設計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滑價限制式納入現代投資組合理論</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3CDA50FD-E7F7-4634-BD48-F2EC3447F677}"/>
              </a:ext>
            </a:extLst>
          </p:cNvPr>
          <p:cNvSpPr txBox="1"/>
          <p:nvPr/>
        </p:nvSpPr>
        <p:spPr>
          <a:xfrm>
            <a:off x="1168170" y="2059514"/>
            <a:ext cx="9797341" cy="1723549"/>
          </a:xfrm>
          <a:prstGeom prst="rect">
            <a:avLst/>
          </a:prstGeom>
          <a:noFill/>
        </p:spPr>
        <p:txBody>
          <a:bodyPr wrap="square" lIns="0" tIns="0" rIns="0" bIns="0" rtlCol="0">
            <a:spAutoFit/>
          </a:bodyPr>
          <a:lstStyle/>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避免現代投資組合理論的權重配置方法可能導致部分配對的每日動用資金占比過多，產生劇烈的滑價懲罰。因此我們亦假設若成分股開倉時的張數不超過其分鐘安全交易張數時，交易過程不引發配對層級的滑價效果。</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84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540511" y="498826"/>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3.5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實務市場的實驗設計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滑價限制式納入現代投資組合理論</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3CDA50FD-E7F7-4634-BD48-F2EC3447F677}"/>
                  </a:ext>
                </a:extLst>
              </p:cNvPr>
              <p:cNvSpPr txBox="1"/>
              <p:nvPr/>
            </p:nvSpPr>
            <p:spPr>
              <a:xfrm>
                <a:off x="569669" y="1664013"/>
                <a:ext cx="11052660" cy="2317045"/>
              </a:xfrm>
              <a:prstGeom prst="rect">
                <a:avLst/>
              </a:prstGeom>
              <a:noFill/>
            </p:spPr>
            <p:txBody>
              <a:bodyPr wrap="square" lIns="0" tIns="0" rIns="0" bIns="0" rtlCol="0">
                <a:spAutoFit/>
              </a:bodyPr>
              <a:lstStyle/>
              <a:p>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根據該假設，本研究針對每日交易池中的配對權重，再加入不引發滑價的資金配置權重上限，如下式所示。</a:t>
                </a:r>
                <a:b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b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𝑤</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𝑙𝑖𝑚𝑖𝑡</m:t>
                          </m:r>
                        </m:sup>
                      </m:sSub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func>
                        <m:funcPr>
                          <m:ctrl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ctrlPr>
                        </m:funcPr>
                        <m:fName>
                          <m:r>
                            <m:rPr>
                              <m:sty m:val="p"/>
                            </m:rPr>
                            <a:rPr lang="en-US" altLang="zh-TW" sz="2800" b="0" i="0" smtClean="0">
                              <a:latin typeface="Cambria Math" panose="02040503050406030204" pitchFamily="18" charset="0"/>
                              <a:ea typeface="標楷體" panose="03000509000000000000" pitchFamily="65" charset="-120"/>
                              <a:cs typeface="Times New Roman" panose="02020603050405020304" pitchFamily="18" charset="0"/>
                            </a:rPr>
                            <m:t>min</m:t>
                          </m:r>
                        </m:fName>
                        <m:e>
                          <m:d>
                            <m:dPr>
                              <m:ctrl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ctrlPr>
                            </m:dPr>
                            <m:e>
                              <m:f>
                                <m:fPr>
                                  <m:ctrl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ctrlPr>
                                </m:fPr>
                                <m:num>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𝑝</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1</m:t>
                                      </m:r>
                                    </m:sup>
                                  </m:sSub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𝑉</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1</m:t>
                                      </m:r>
                                    </m:sup>
                                  </m:sSub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×1,000</m:t>
                                  </m:r>
                                </m:num>
                                <m:den>
                                  <m:d>
                                    <m:dPr>
                                      <m:begChr m:val="|"/>
                                      <m:endChr m:val="|"/>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zh-TW" altLang="en-US" sz="2800" i="1" dirty="0">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1</m:t>
                                          </m:r>
                                        </m:sup>
                                      </m:sSubSup>
                                    </m:e>
                                  </m:d>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×50,000,00</m:t>
                                  </m:r>
                                  <m:r>
                                    <a:rPr lang="en-US" altLang="zh-TW" sz="2800" b="0" i="1" dirty="0" smtClean="0">
                                      <a:latin typeface="Cambria Math" panose="02040503050406030204" pitchFamily="18" charset="0"/>
                                      <a:ea typeface="Cambria Math" panose="02040503050406030204" pitchFamily="18" charset="0"/>
                                      <a:cs typeface="Times New Roman" panose="02020603050405020304" pitchFamily="18" charset="0"/>
                                    </a:rPr>
                                    <m:t>0</m:t>
                                  </m:r>
                                </m:den>
                              </m:f>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f>
                                <m:f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fPr>
                                <m:num>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𝑝</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b="0" i="1" dirty="0" smtClean="0">
                                          <a:latin typeface="Cambria Math" panose="02040503050406030204" pitchFamily="18" charset="0"/>
                                          <a:ea typeface="Cambria Math" panose="02040503050406030204" pitchFamily="18" charset="0"/>
                                          <a:cs typeface="Times New Roman" panose="02020603050405020304" pitchFamily="18" charset="0"/>
                                        </a:rPr>
                                        <m:t>2</m:t>
                                      </m:r>
                                    </m:sup>
                                  </m:sSub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𝑉</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b="0" i="1" dirty="0" smtClean="0">
                                          <a:latin typeface="Cambria Math" panose="02040503050406030204" pitchFamily="18" charset="0"/>
                                          <a:ea typeface="Cambria Math" panose="02040503050406030204" pitchFamily="18" charset="0"/>
                                          <a:cs typeface="Times New Roman" panose="02020603050405020304" pitchFamily="18" charset="0"/>
                                        </a:rPr>
                                        <m:t>2</m:t>
                                      </m:r>
                                    </m:sup>
                                  </m:sSub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×1,000</m:t>
                                  </m:r>
                                </m:num>
                                <m:den>
                                  <m:d>
                                    <m:dPr>
                                      <m:begChr m:val="|"/>
                                      <m:endChr m:val="|"/>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zh-TW" altLang="en-US" sz="2800" i="1" dirty="0">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b="0" i="1" dirty="0" smtClean="0">
                                              <a:latin typeface="Cambria Math" panose="02040503050406030204" pitchFamily="18" charset="0"/>
                                              <a:ea typeface="Cambria Math" panose="02040503050406030204" pitchFamily="18" charset="0"/>
                                              <a:cs typeface="Times New Roman" panose="02020603050405020304" pitchFamily="18" charset="0"/>
                                            </a:rPr>
                                            <m:t>2</m:t>
                                          </m:r>
                                        </m:sup>
                                      </m:sSubSup>
                                    </m:e>
                                  </m:d>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×50,000,000</m:t>
                                  </m:r>
                                </m:den>
                              </m:f>
                            </m:e>
                          </m:d>
                        </m:e>
                      </m:func>
                      <m:r>
                        <a:rPr lang="en-US" altLang="zh-TW" sz="28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TW" sz="2800" i="1">
                          <a:latin typeface="Cambria Math" panose="02040503050406030204" pitchFamily="18" charset="0"/>
                        </a:rPr>
                        <m:t>𝑖</m:t>
                      </m:r>
                      <m:r>
                        <a:rPr lang="en-US" altLang="zh-TW" sz="2800" i="1">
                          <a:latin typeface="Cambria Math" panose="02040503050406030204" pitchFamily="18" charset="0"/>
                        </a:rPr>
                        <m:t>=1, 2, …,</m:t>
                      </m:r>
                      <m:r>
                        <a:rPr lang="en-US" altLang="zh-TW" sz="2800" i="1">
                          <a:latin typeface="Cambria Math" panose="02040503050406030204" pitchFamily="18" charset="0"/>
                        </a:rPr>
                        <m:t>𝑛</m:t>
                      </m:r>
                    </m:oMath>
                  </m:oMathPara>
                </a14:m>
                <a:endParaRPr lang="en-US" altLang="zh-TW" sz="2800" dirty="0">
                  <a:latin typeface="標楷體" panose="03000509000000000000" pitchFamily="65" charset="-12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文字方塊 2">
                <a:extLst>
                  <a:ext uri="{FF2B5EF4-FFF2-40B4-BE49-F238E27FC236}">
                    <a16:creationId xmlns:a16="http://schemas.microsoft.com/office/drawing/2014/main" id="{3CDA50FD-E7F7-4634-BD48-F2EC3447F677}"/>
                  </a:ext>
                </a:extLst>
              </p:cNvPr>
              <p:cNvSpPr txBox="1">
                <a:spLocks noRot="1" noChangeAspect="1" noMove="1" noResize="1" noEditPoints="1" noAdjustHandles="1" noChangeArrowheads="1" noChangeShapeType="1" noTextEdit="1"/>
              </p:cNvSpPr>
              <p:nvPr/>
            </p:nvSpPr>
            <p:spPr>
              <a:xfrm>
                <a:off x="569669" y="1664013"/>
                <a:ext cx="11052660" cy="2317045"/>
              </a:xfrm>
              <a:prstGeom prst="rect">
                <a:avLst/>
              </a:prstGeom>
              <a:blipFill>
                <a:blip r:embed="rId4"/>
                <a:stretch>
                  <a:fillRect l="-1929" t="-4737" r="-170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338ABD09-0ADE-4F9D-8054-A67272C91A27}"/>
                  </a:ext>
                </a:extLst>
              </p:cNvPr>
              <p:cNvSpPr txBox="1"/>
              <p:nvPr/>
            </p:nvSpPr>
            <p:spPr>
              <a:xfrm>
                <a:off x="782216" y="4161206"/>
                <a:ext cx="11052660" cy="1454822"/>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 </a:t>
                </a:r>
                <a14:m>
                  <m:oMath xmlns:m="http://schemas.openxmlformats.org/officeDocument/2006/math">
                    <m:sSubSup>
                      <m:sSubSupPr>
                        <m:ctrlPr>
                          <a:rPr lang="en-US" altLang="zh-TW" sz="2800" i="1" dirty="0"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𝑝</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1</m:t>
                        </m:r>
                      </m:sup>
                    </m:sSub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 </a:t>
                </a:r>
                <a14:m>
                  <m:oMath xmlns:m="http://schemas.openxmlformats.org/officeDocument/2006/math">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𝑝</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b="0" i="1" dirty="0" smtClean="0">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表在估計期的最後一分鐘，配對</a:t>
                </a:r>
                <a14:m>
                  <m:oMath xmlns:m="http://schemas.openxmlformats.org/officeDocument/2006/math">
                    <m:r>
                      <a:rPr lang="zh-TW" altLang="en-US" sz="2800" i="1" dirty="0"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TW" sz="2800" i="1" dirty="0" err="1">
                        <a:latin typeface="Cambria Math" panose="02040503050406030204" pitchFamily="18" charset="0"/>
                        <a:ea typeface="標楷體" panose="03000509000000000000" pitchFamily="65" charset="-120"/>
                        <a:cs typeface="Times New Roman" panose="02020603050405020304" pitchFamily="18" charset="0"/>
                      </a:rPr>
                      <m:t>𝑖</m:t>
                    </m:r>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 </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的第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和第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檔的成分股價格；</a:t>
                </a:r>
                <a:r>
                  <a:rPr lang="en-US" altLang="zh-TW" sz="2800" dirty="0">
                    <a:ea typeface="Cambria Math" panose="02040503050406030204" pitchFamily="18" charset="0"/>
                    <a:cs typeface="Times New Roman" panose="02020603050405020304" pitchFamily="18" charset="0"/>
                  </a:rPr>
                  <a:t> </a:t>
                </a:r>
                <a14:m>
                  <m:oMath xmlns:m="http://schemas.openxmlformats.org/officeDocument/2006/math">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b="0" i="1" dirty="0"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1</m:t>
                        </m:r>
                      </m:sup>
                    </m:sSub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 </a:t>
                </a:r>
                <a14:m>
                  <m:oMath xmlns:m="http://schemas.openxmlformats.org/officeDocument/2006/math">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𝑉</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b="0" i="1" dirty="0" smtClean="0">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表配對 </a:t>
                </a:r>
                <a14:m>
                  <m:oMath xmlns:m="http://schemas.openxmlformats.org/officeDocument/2006/math">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𝑖</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的第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和第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檔成分股之分鐘安全交易張數；</a:t>
                </a:r>
                <a:r>
                  <a:rPr lang="en-US" altLang="zh-TW" sz="2800" dirty="0">
                    <a:ea typeface="Cambria Math" panose="02040503050406030204" pitchFamily="18" charset="0"/>
                    <a:cs typeface="Times New Roman" panose="02020603050405020304" pitchFamily="18" charset="0"/>
                  </a:rPr>
                  <a:t> </a:t>
                </a:r>
                <a14:m>
                  <m:oMath xmlns:m="http://schemas.openxmlformats.org/officeDocument/2006/math">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zh-TW" altLang="en-US" sz="2800" i="1" dirty="0">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1</m:t>
                        </m:r>
                      </m:sup>
                    </m:sSubSup>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 </a:t>
                </a:r>
                <a14:m>
                  <m:oMath xmlns:m="http://schemas.openxmlformats.org/officeDocument/2006/math">
                    <m:sSubSup>
                      <m:sSubSupPr>
                        <m:ctrlP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ctrlPr>
                      </m:sSubSupPr>
                      <m:e>
                        <m:r>
                          <a:rPr lang="zh-TW" altLang="en-US" sz="2800" i="1" dirty="0">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TW" sz="2800" i="1" dirty="0">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表配對 </a:t>
                </a:r>
                <a14:m>
                  <m:oMath xmlns:m="http://schemas.openxmlformats.org/officeDocument/2006/math">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𝑖</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和第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檔成分股的共整合係數。</a:t>
                </a:r>
              </a:p>
            </p:txBody>
          </p:sp>
        </mc:Choice>
        <mc:Fallback xmlns="">
          <p:sp>
            <p:nvSpPr>
              <p:cNvPr id="8" name="文字方塊 7">
                <a:extLst>
                  <a:ext uri="{FF2B5EF4-FFF2-40B4-BE49-F238E27FC236}">
                    <a16:creationId xmlns:a16="http://schemas.microsoft.com/office/drawing/2014/main" id="{338ABD09-0ADE-4F9D-8054-A67272C91A27}"/>
                  </a:ext>
                </a:extLst>
              </p:cNvPr>
              <p:cNvSpPr txBox="1">
                <a:spLocks noRot="1" noChangeAspect="1" noMove="1" noResize="1" noEditPoints="1" noAdjustHandles="1" noChangeArrowheads="1" noChangeShapeType="1" noTextEdit="1"/>
              </p:cNvSpPr>
              <p:nvPr/>
            </p:nvSpPr>
            <p:spPr>
              <a:xfrm>
                <a:off x="782216" y="4161206"/>
                <a:ext cx="11052660" cy="1454822"/>
              </a:xfrm>
              <a:prstGeom prst="rect">
                <a:avLst/>
              </a:prstGeom>
              <a:blipFill>
                <a:blip r:embed="rId5"/>
                <a:stretch>
                  <a:fillRect l="-1103" t="-3361" b="-10504"/>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233137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511353" y="32200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3.5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實務市場的實驗設計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滑價限制式納入現代投資組合理論</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338ABD09-0ADE-4F9D-8054-A67272C91A27}"/>
              </a:ext>
            </a:extLst>
          </p:cNvPr>
          <p:cNvSpPr txBox="1"/>
          <p:nvPr/>
        </p:nvSpPr>
        <p:spPr>
          <a:xfrm>
            <a:off x="381000" y="1267179"/>
            <a:ext cx="11811000" cy="954107"/>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將每個配對的限制式加入至現代投組理論的模型，改寫最小化變異數以及加入目標報酬率的限制式版本。</a:t>
            </a:r>
          </a:p>
        </p:txBody>
      </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0DF2CC1C-1776-4F3D-9D91-1079EB8E2DA5}"/>
                  </a:ext>
                </a:extLst>
              </p:cNvPr>
              <p:cNvSpPr txBox="1"/>
              <p:nvPr/>
            </p:nvSpPr>
            <p:spPr>
              <a:xfrm>
                <a:off x="-1868171" y="2906927"/>
                <a:ext cx="7964170" cy="174913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altLang="zh-TW" sz="2800" b="0" i="1" smtClean="0">
                          <a:latin typeface="Cambria Math" panose="02040503050406030204" pitchFamily="18" charset="0"/>
                        </a:rPr>
                        <m:t>                             </m:t>
                      </m:r>
                      <m:func>
                        <m:funcPr>
                          <m:ctrlPr>
                            <a:rPr lang="en-US" altLang="zh-TW" sz="2800" i="1" smtClean="0">
                              <a:latin typeface="Cambria Math" panose="02040503050406030204" pitchFamily="18" charset="0"/>
                            </a:rPr>
                          </m:ctrlPr>
                        </m:funcPr>
                        <m:fName>
                          <m:limLow>
                            <m:limLowPr>
                              <m:ctrlPr>
                                <a:rPr lang="en-US" altLang="zh-TW" sz="2800" i="1" smtClean="0">
                                  <a:latin typeface="Cambria Math" panose="02040503050406030204" pitchFamily="18" charset="0"/>
                                </a:rPr>
                              </m:ctrlPr>
                            </m:limLowPr>
                            <m:e>
                              <m:r>
                                <m:rPr>
                                  <m:sty m:val="p"/>
                                </m:rPr>
                                <a:rPr lang="en-US" altLang="zh-TW" sz="2800" i="0" smtClean="0">
                                  <a:latin typeface="Cambria Math" panose="02040503050406030204" pitchFamily="18" charset="0"/>
                                </a:rPr>
                                <m:t>min</m:t>
                              </m:r>
                            </m:e>
                            <m:lim>
                              <m:r>
                                <a:rPr lang="en-US" altLang="zh-TW" sz="2800" b="0" i="1" smtClean="0">
                                  <a:latin typeface="Cambria Math" panose="02040503050406030204" pitchFamily="18" charset="0"/>
                                </a:rPr>
                                <m:t>𝑤</m:t>
                              </m:r>
                            </m:lim>
                          </m:limLow>
                        </m:fName>
                        <m:e>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𝑤</m:t>
                              </m:r>
                            </m:e>
                            <m:sup>
                              <m:r>
                                <a:rPr lang="en-US" altLang="zh-TW" sz="2800" b="0" i="1" smtClean="0">
                                  <a:latin typeface="Cambria Math" panose="02040503050406030204" pitchFamily="18" charset="0"/>
                                </a:rPr>
                                <m:t>𝑇</m:t>
                              </m:r>
                            </m:sup>
                          </m:sSup>
                          <m:r>
                            <a:rPr lang="en-US" altLang="zh-TW" sz="2800" i="1" smtClean="0">
                              <a:latin typeface="Cambria Math" panose="02040503050406030204" pitchFamily="18" charset="0"/>
                            </a:rPr>
                            <m:t>𝛴</m:t>
                          </m:r>
                          <m:r>
                            <a:rPr lang="en-US" altLang="zh-TW" sz="2800" b="0" i="1" smtClean="0">
                              <a:latin typeface="Cambria Math" panose="02040503050406030204" pitchFamily="18" charset="0"/>
                            </a:rPr>
                            <m:t>𝑤</m:t>
                          </m:r>
                        </m:e>
                      </m:func>
                    </m:oMath>
                  </m:oMathPara>
                </a14:m>
                <a:br>
                  <a:rPr lang="en-US" altLang="zh-TW" sz="2800" dirty="0"/>
                </a:br>
                <a:r>
                  <a:rPr lang="en-US" altLang="zh-TW" sz="2800" dirty="0"/>
                  <a:t>					</a:t>
                </a:r>
                <a14:m>
                  <m:oMath xmlns:m="http://schemas.openxmlformats.org/officeDocument/2006/math">
                    <m:r>
                      <a:rPr lang="en-US" altLang="zh-TW" sz="2800" b="0" i="1" smtClean="0">
                        <a:latin typeface="Cambria Math" panose="02040503050406030204" pitchFamily="18" charset="0"/>
                      </a:rPr>
                      <m:t>𝑠</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     </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1</m:t>
                        </m:r>
                      </m:e>
                      <m:sup>
                        <m:r>
                          <a:rPr lang="en-US" altLang="zh-TW" sz="2800" b="0" i="1" smtClean="0">
                            <a:latin typeface="Cambria Math" panose="02040503050406030204" pitchFamily="18" charset="0"/>
                          </a:rPr>
                          <m:t>𝑇</m:t>
                        </m:r>
                      </m:sup>
                    </m:sSup>
                    <m:r>
                      <a:rPr lang="en-US" altLang="zh-TW" sz="2800" b="0" i="1" smtClean="0">
                        <a:latin typeface="Cambria Math" panose="02040503050406030204" pitchFamily="18" charset="0"/>
                      </a:rPr>
                      <m:t>𝑤</m:t>
                    </m:r>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1</m:t>
                    </m:r>
                  </m:oMath>
                </a14:m>
                <a:r>
                  <a:rPr lang="en-US" altLang="zh-TW" sz="2800" b="0" dirty="0"/>
                  <a:t>,</a:t>
                </a:r>
              </a:p>
              <a:p>
                <a:r>
                  <a:rPr lang="en-US" altLang="zh-TW" sz="2800" b="0" dirty="0"/>
                  <a:t>	    						</a:t>
                </a:r>
                <a14:m>
                  <m:oMath xmlns:m="http://schemas.openxmlformats.org/officeDocument/2006/math">
                    <m:sSub>
                      <m:sSubPr>
                        <m:ctrlPr>
                          <a:rPr lang="en-US" altLang="zh-TW" sz="2800" b="0" i="1" smtClean="0">
                            <a:latin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0≤</m:t>
                        </m:r>
                        <m:r>
                          <a:rPr lang="zh-TW" altLang="en-US" sz="2800" i="1" smtClean="0">
                            <a:latin typeface="Cambria Math" panose="02040503050406030204" pitchFamily="18" charset="0"/>
                            <a:ea typeface="Cambria Math" panose="02040503050406030204" pitchFamily="18" charset="0"/>
                          </a:rPr>
                          <m:t> </m:t>
                        </m:r>
                        <m:r>
                          <a:rPr lang="en-US" altLang="zh-TW" sz="2800" b="0" i="1" smtClean="0">
                            <a:latin typeface="Cambria Math" panose="02040503050406030204" pitchFamily="18" charset="0"/>
                          </a:rPr>
                          <m:t>𝑤</m:t>
                        </m:r>
                      </m:e>
                      <m:sub>
                        <m:r>
                          <a:rPr lang="en-US" altLang="zh-TW" sz="2800" b="0" i="1" smtClean="0">
                            <a:latin typeface="Cambria Math" panose="02040503050406030204" pitchFamily="18" charset="0"/>
                          </a:rPr>
                          <m:t>𝑖</m:t>
                        </m:r>
                      </m:sub>
                    </m:sSub>
                    <m:r>
                      <a:rPr lang="en-US" altLang="zh-TW" sz="2800" i="1">
                        <a:latin typeface="Cambria Math" panose="02040503050406030204" pitchFamily="18" charset="0"/>
                        <a:ea typeface="Cambria Math" panose="02040503050406030204" pitchFamily="18" charset="0"/>
                      </a:rPr>
                      <m:t>≤</m:t>
                    </m:r>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𝑤</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𝑙𝑖𝑚𝑖𝑡</m:t>
                        </m:r>
                      </m:sup>
                    </m:sSubSup>
                    <m:r>
                      <a:rPr lang="en-US" altLang="zh-TW" sz="2800" b="0" i="1" smtClean="0">
                        <a:latin typeface="Cambria Math" panose="02040503050406030204" pitchFamily="18" charset="0"/>
                        <a:ea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𝑖</m:t>
                    </m:r>
                    <m:r>
                      <a:rPr lang="en-US" altLang="zh-TW" sz="2800" b="0" i="1" smtClean="0">
                        <a:latin typeface="Cambria Math" panose="02040503050406030204" pitchFamily="18" charset="0"/>
                        <a:ea typeface="Cambria Math" panose="02040503050406030204" pitchFamily="18" charset="0"/>
                      </a:rPr>
                      <m:t>=1, 2, …, </m:t>
                    </m:r>
                    <m:r>
                      <a:rPr lang="en-US" altLang="zh-TW" sz="2800" b="0" i="1" smtClean="0">
                        <a:latin typeface="Cambria Math" panose="02040503050406030204" pitchFamily="18" charset="0"/>
                        <a:ea typeface="Cambria Math" panose="02040503050406030204" pitchFamily="18" charset="0"/>
                      </a:rPr>
                      <m:t>𝑛</m:t>
                    </m:r>
                  </m:oMath>
                </a14:m>
                <a:endParaRPr lang="en-US" altLang="zh-TW" sz="2800" b="0" dirty="0"/>
              </a:p>
              <a:p>
                <a:endParaRPr lang="zh-TW" altLang="en-US" dirty="0"/>
              </a:p>
            </p:txBody>
          </p:sp>
        </mc:Choice>
        <mc:Fallback xmlns="">
          <p:sp>
            <p:nvSpPr>
              <p:cNvPr id="9" name="文字方塊 8">
                <a:extLst>
                  <a:ext uri="{FF2B5EF4-FFF2-40B4-BE49-F238E27FC236}">
                    <a16:creationId xmlns:a16="http://schemas.microsoft.com/office/drawing/2014/main" id="{0DF2CC1C-1776-4F3D-9D91-1079EB8E2DA5}"/>
                  </a:ext>
                </a:extLst>
              </p:cNvPr>
              <p:cNvSpPr txBox="1">
                <a:spLocks noRot="1" noChangeAspect="1" noMove="1" noResize="1" noEditPoints="1" noAdjustHandles="1" noChangeArrowheads="1" noChangeShapeType="1" noTextEdit="1"/>
              </p:cNvSpPr>
              <p:nvPr/>
            </p:nvSpPr>
            <p:spPr>
              <a:xfrm>
                <a:off x="-1868171" y="2906927"/>
                <a:ext cx="7964170" cy="1749133"/>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EDB14F20-ECAB-4BF5-B837-F48721E9ACFD}"/>
                  </a:ext>
                </a:extLst>
              </p:cNvPr>
              <p:cNvSpPr txBox="1"/>
              <p:nvPr/>
            </p:nvSpPr>
            <p:spPr>
              <a:xfrm>
                <a:off x="4097721" y="2781968"/>
                <a:ext cx="8428856" cy="218002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altLang="zh-TW" sz="2800" b="0" i="1" smtClean="0">
                          <a:latin typeface="Cambria Math" panose="02040503050406030204" pitchFamily="18" charset="0"/>
                        </a:rPr>
                        <m:t>                             </m:t>
                      </m:r>
                      <m:func>
                        <m:funcPr>
                          <m:ctrlPr>
                            <a:rPr lang="en-US" altLang="zh-TW" sz="2800" i="1" smtClean="0">
                              <a:latin typeface="Cambria Math" panose="02040503050406030204" pitchFamily="18" charset="0"/>
                            </a:rPr>
                          </m:ctrlPr>
                        </m:funcPr>
                        <m:fName>
                          <m:limLow>
                            <m:limLowPr>
                              <m:ctrlPr>
                                <a:rPr lang="en-US" altLang="zh-TW" sz="2800" i="1" smtClean="0">
                                  <a:latin typeface="Cambria Math" panose="02040503050406030204" pitchFamily="18" charset="0"/>
                                </a:rPr>
                              </m:ctrlPr>
                            </m:limLowPr>
                            <m:e>
                              <m:r>
                                <m:rPr>
                                  <m:sty m:val="p"/>
                                </m:rPr>
                                <a:rPr lang="en-US" altLang="zh-TW" sz="2800" i="0" smtClean="0">
                                  <a:latin typeface="Cambria Math" panose="02040503050406030204" pitchFamily="18" charset="0"/>
                                </a:rPr>
                                <m:t>min</m:t>
                              </m:r>
                            </m:e>
                            <m:lim>
                              <m:r>
                                <a:rPr lang="en-US" altLang="zh-TW" sz="2800" b="0" i="1" smtClean="0">
                                  <a:latin typeface="Cambria Math" panose="02040503050406030204" pitchFamily="18" charset="0"/>
                                </a:rPr>
                                <m:t>𝑤</m:t>
                              </m:r>
                            </m:lim>
                          </m:limLow>
                        </m:fName>
                        <m:e>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𝑤</m:t>
                              </m:r>
                            </m:e>
                            <m:sup>
                              <m:r>
                                <a:rPr lang="en-US" altLang="zh-TW" sz="2800" b="0" i="1" smtClean="0">
                                  <a:latin typeface="Cambria Math" panose="02040503050406030204" pitchFamily="18" charset="0"/>
                                </a:rPr>
                                <m:t>𝑇</m:t>
                              </m:r>
                            </m:sup>
                          </m:sSup>
                          <m:r>
                            <a:rPr lang="en-US" altLang="zh-TW" sz="2800" i="1" smtClean="0">
                              <a:latin typeface="Cambria Math" panose="02040503050406030204" pitchFamily="18" charset="0"/>
                            </a:rPr>
                            <m:t>𝛴</m:t>
                          </m:r>
                          <m:r>
                            <a:rPr lang="en-US" altLang="zh-TW" sz="2800" b="0" i="1" smtClean="0">
                              <a:latin typeface="Cambria Math" panose="02040503050406030204" pitchFamily="18" charset="0"/>
                            </a:rPr>
                            <m:t>𝑤</m:t>
                          </m:r>
                        </m:e>
                      </m:func>
                    </m:oMath>
                  </m:oMathPara>
                </a14:m>
                <a:br>
                  <a:rPr lang="en-US" altLang="zh-TW" sz="2800" dirty="0"/>
                </a:br>
                <a:r>
                  <a:rPr lang="en-US" altLang="zh-TW" sz="2800" dirty="0"/>
                  <a:t>					</a:t>
                </a:r>
                <a14:m>
                  <m:oMath xmlns:m="http://schemas.openxmlformats.org/officeDocument/2006/math">
                    <m:r>
                      <a:rPr lang="en-US" altLang="zh-TW" sz="2800" b="0" i="1" smtClean="0">
                        <a:latin typeface="Cambria Math" panose="02040503050406030204" pitchFamily="18" charset="0"/>
                      </a:rPr>
                      <m:t>𝑠</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     </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1</m:t>
                        </m:r>
                      </m:e>
                      <m:sup>
                        <m:r>
                          <a:rPr lang="en-US" altLang="zh-TW" sz="2800" b="0" i="1" smtClean="0">
                            <a:latin typeface="Cambria Math" panose="02040503050406030204" pitchFamily="18" charset="0"/>
                          </a:rPr>
                          <m:t>𝑇</m:t>
                        </m:r>
                      </m:sup>
                    </m:sSup>
                    <m:r>
                      <a:rPr lang="en-US" altLang="zh-TW" sz="2800" b="0" i="1" smtClean="0">
                        <a:latin typeface="Cambria Math" panose="02040503050406030204" pitchFamily="18" charset="0"/>
                      </a:rPr>
                      <m:t>𝑤</m:t>
                    </m:r>
                    <m:r>
                      <a:rPr lang="en-US" altLang="zh-TW" sz="2800" i="1">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1</m:t>
                    </m:r>
                  </m:oMath>
                </a14:m>
                <a:r>
                  <a:rPr lang="en-US" altLang="zh-TW" sz="2800" b="0" dirty="0"/>
                  <a:t>,</a:t>
                </a:r>
              </a:p>
              <a:p>
                <a:r>
                  <a:rPr lang="en-US" altLang="zh-TW" sz="2800" b="0" dirty="0"/>
                  <a:t>							</a:t>
                </a:r>
                <a14:m>
                  <m:oMath xmlns:m="http://schemas.openxmlformats.org/officeDocument/2006/math">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𝑤</m:t>
                        </m:r>
                      </m:e>
                      <m:sup>
                        <m:r>
                          <a:rPr lang="en-US" altLang="zh-TW" sz="2800" b="0" i="1" smtClean="0">
                            <a:latin typeface="Cambria Math" panose="02040503050406030204" pitchFamily="18" charset="0"/>
                          </a:rPr>
                          <m:t>𝑇</m:t>
                        </m:r>
                      </m:sup>
                    </m:s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𝐸</m:t>
                    </m:r>
                    <m:d>
                      <m:d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dPr>
                      <m:e>
                        <m:sSub>
                          <m:sSub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𝑟</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b>
                        </m:sSub>
                      </m:e>
                    </m:d>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𝐸</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sSup>
                      <m:s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𝑟</m:t>
                        </m:r>
                      </m:e>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𝑇</m:t>
                        </m:r>
                      </m:sup>
                    </m:s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b="0" i="1" smtClean="0">
                        <a:latin typeface="Cambria Math" panose="02040503050406030204" pitchFamily="18" charset="0"/>
                        <a:ea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𝑖</m:t>
                    </m:r>
                    <m:r>
                      <a:rPr lang="en-US" altLang="zh-TW" sz="2800" b="0" i="1" smtClean="0">
                        <a:latin typeface="Cambria Math" panose="02040503050406030204" pitchFamily="18" charset="0"/>
                        <a:ea typeface="Cambria Math" panose="02040503050406030204" pitchFamily="18" charset="0"/>
                      </a:rPr>
                      <m:t>=1, 2, …, </m:t>
                    </m:r>
                    <m:r>
                      <a:rPr lang="en-US" altLang="zh-TW" sz="2800" b="0" i="1" smtClean="0">
                        <a:latin typeface="Cambria Math" panose="02040503050406030204" pitchFamily="18" charset="0"/>
                        <a:ea typeface="Cambria Math" panose="02040503050406030204" pitchFamily="18" charset="0"/>
                      </a:rPr>
                      <m:t>𝑛</m:t>
                    </m:r>
                  </m:oMath>
                </a14:m>
                <a:endParaRPr lang="en-US" altLang="zh-TW" sz="2800" b="0" dirty="0"/>
              </a:p>
              <a:p>
                <a:r>
                  <a:rPr lang="en-US" altLang="zh-TW" sz="2800" b="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0≤</m:t>
                        </m:r>
                        <m:r>
                          <a:rPr lang="zh-TW" altLang="en-US" sz="2800" i="1">
                            <a:latin typeface="Cambria Math" panose="02040503050406030204" pitchFamily="18" charset="0"/>
                            <a:ea typeface="Cambria Math" panose="02040503050406030204" pitchFamily="18" charset="0"/>
                          </a:rPr>
                          <m:t> </m:t>
                        </m:r>
                        <m:r>
                          <a:rPr lang="en-US" altLang="zh-TW" sz="2800" i="1">
                            <a:latin typeface="Cambria Math" panose="02040503050406030204" pitchFamily="18" charset="0"/>
                          </a:rPr>
                          <m:t>𝑤</m:t>
                        </m:r>
                      </m:e>
                      <m:sub>
                        <m:r>
                          <a:rPr lang="en-US" altLang="zh-TW" sz="2800" i="1">
                            <a:latin typeface="Cambria Math" panose="02040503050406030204" pitchFamily="18" charset="0"/>
                          </a:rPr>
                          <m:t>𝑖</m:t>
                        </m:r>
                      </m:sub>
                    </m:sSub>
                    <m:r>
                      <a:rPr lang="en-US" altLang="zh-TW" sz="2800" i="1">
                        <a:latin typeface="Cambria Math" panose="02040503050406030204" pitchFamily="18" charset="0"/>
                        <a:ea typeface="Cambria Math" panose="02040503050406030204" pitchFamily="18" charset="0"/>
                      </a:rPr>
                      <m:t>≤</m:t>
                    </m:r>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𝑤</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𝑖</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𝑙𝑖𝑚𝑖𝑡</m:t>
                        </m:r>
                      </m:sup>
                    </m:sSubSup>
                    <m:r>
                      <a:rPr lang="en-US" altLang="zh-TW" sz="2800" b="0" i="1" smtClean="0">
                        <a:latin typeface="Cambria Math" panose="02040503050406030204" pitchFamily="18" charset="0"/>
                        <a:ea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𝑖</m:t>
                    </m:r>
                    <m:r>
                      <a:rPr lang="en-US" altLang="zh-TW" sz="2800" b="0" i="1" smtClean="0">
                        <a:latin typeface="Cambria Math" panose="02040503050406030204" pitchFamily="18" charset="0"/>
                        <a:ea typeface="Cambria Math" panose="02040503050406030204" pitchFamily="18" charset="0"/>
                      </a:rPr>
                      <m:t>=1, 2, …, </m:t>
                    </m:r>
                    <m:r>
                      <a:rPr lang="en-US" altLang="zh-TW" sz="2800" b="0" i="1" smtClean="0">
                        <a:latin typeface="Cambria Math" panose="02040503050406030204" pitchFamily="18" charset="0"/>
                        <a:ea typeface="Cambria Math" panose="02040503050406030204" pitchFamily="18" charset="0"/>
                      </a:rPr>
                      <m:t>𝑛</m:t>
                    </m:r>
                  </m:oMath>
                </a14:m>
                <a:endParaRPr lang="en-US" altLang="zh-TW" sz="2800" b="0" dirty="0"/>
              </a:p>
              <a:p>
                <a:endParaRPr lang="zh-TW" altLang="en-US" dirty="0"/>
              </a:p>
            </p:txBody>
          </p:sp>
        </mc:Choice>
        <mc:Fallback xmlns="">
          <p:sp>
            <p:nvSpPr>
              <p:cNvPr id="10" name="文字方塊 9">
                <a:extLst>
                  <a:ext uri="{FF2B5EF4-FFF2-40B4-BE49-F238E27FC236}">
                    <a16:creationId xmlns:a16="http://schemas.microsoft.com/office/drawing/2014/main" id="{EDB14F20-ECAB-4BF5-B837-F48721E9ACFD}"/>
                  </a:ext>
                </a:extLst>
              </p:cNvPr>
              <p:cNvSpPr txBox="1">
                <a:spLocks noRot="1" noChangeAspect="1" noMove="1" noResize="1" noEditPoints="1" noAdjustHandles="1" noChangeArrowheads="1" noChangeShapeType="1" noTextEdit="1"/>
              </p:cNvSpPr>
              <p:nvPr/>
            </p:nvSpPr>
            <p:spPr>
              <a:xfrm>
                <a:off x="4097721" y="2781968"/>
                <a:ext cx="8428856" cy="2180020"/>
              </a:xfrm>
              <a:prstGeom prst="rect">
                <a:avLst/>
              </a:prstGeom>
              <a:blipFill>
                <a:blip r:embed="rId5"/>
                <a:stretch>
                  <a:fillRect/>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952181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3D892C9D-9DA7-41D0-B5BB-7F4403053623}"/>
              </a:ext>
            </a:extLst>
          </p:cNvPr>
          <p:cNvGrpSpPr/>
          <p:nvPr/>
        </p:nvGrpSpPr>
        <p:grpSpPr>
          <a:xfrm>
            <a:off x="5670159" y="5912004"/>
            <a:ext cx="1016000" cy="152400"/>
            <a:chOff x="-2407920" y="-1463040"/>
            <a:chExt cx="1828800" cy="274320"/>
          </a:xfrm>
          <a:solidFill>
            <a:srgbClr val="CCB5A5"/>
          </a:solidFill>
        </p:grpSpPr>
        <p:sp>
          <p:nvSpPr>
            <p:cNvPr id="3" name="椭圆 2">
              <a:extLst>
                <a:ext uri="{FF2B5EF4-FFF2-40B4-BE49-F238E27FC236}">
                  <a16:creationId xmlns:a16="http://schemas.microsoft.com/office/drawing/2014/main" id="{D59F1FF8-5AC4-4754-B12D-00D6B5619DE3}"/>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椭圆 4">
              <a:extLst>
                <a:ext uri="{FF2B5EF4-FFF2-40B4-BE49-F238E27FC236}">
                  <a16:creationId xmlns:a16="http://schemas.microsoft.com/office/drawing/2014/main" id="{A489251F-863A-440C-B4B3-5141A94E4B0A}"/>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83F5E17D-A89F-4CB1-B2CA-10E6AF3A336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BF074191-9D8E-4089-9F45-4062E2B34B38}"/>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文本框 9">
            <a:extLst>
              <a:ext uri="{FF2B5EF4-FFF2-40B4-BE49-F238E27FC236}">
                <a16:creationId xmlns:a16="http://schemas.microsoft.com/office/drawing/2014/main" id="{D5AB1D67-D113-48F6-AA5C-0CDAF9E43B7A}"/>
              </a:ext>
            </a:extLst>
          </p:cNvPr>
          <p:cNvSpPr txBox="1"/>
          <p:nvPr/>
        </p:nvSpPr>
        <p:spPr>
          <a:xfrm>
            <a:off x="869994" y="2695004"/>
            <a:ext cx="10328464" cy="1315040"/>
          </a:xfrm>
          <a:prstGeom prst="rect">
            <a:avLst/>
          </a:prstGeom>
          <a:noFill/>
        </p:spPr>
        <p:txBody>
          <a:bodyPr wrap="square" rtlCol="0">
            <a:spAutoFit/>
          </a:bodyPr>
          <a:lstStyle/>
          <a:p>
            <a:pPr algn="ctr">
              <a:lnSpc>
                <a:spcPct val="150000"/>
              </a:lnSpc>
            </a:pPr>
            <a:r>
              <a:rPr lang="zh-TW" altLang="en-US" sz="6000" b="1" dirty="0">
                <a:latin typeface="標楷體" panose="03000509000000000000" pitchFamily="65" charset="-120"/>
                <a:ea typeface="標楷體" panose="03000509000000000000" pitchFamily="65" charset="-120"/>
                <a:sym typeface="思源黑体" panose="020B0500000000000000" pitchFamily="34" charset="-122"/>
              </a:rPr>
              <a:t>四、實證結果</a:t>
            </a:r>
            <a:endParaRPr lang="zh-CN" altLang="en-US" sz="6000" b="1" dirty="0">
              <a:latin typeface="標楷體" panose="03000509000000000000" pitchFamily="65" charset="-120"/>
              <a:ea typeface="標楷體" panose="03000509000000000000" pitchFamily="65" charset="-120"/>
              <a:sym typeface="思源黑体" panose="020B0500000000000000" pitchFamily="34" charset="-122"/>
            </a:endParaRPr>
          </a:p>
        </p:txBody>
      </p:sp>
      <p:cxnSp>
        <p:nvCxnSpPr>
          <p:cNvPr id="11" name="直接连接符 10">
            <a:extLst>
              <a:ext uri="{FF2B5EF4-FFF2-40B4-BE49-F238E27FC236}">
                <a16:creationId xmlns:a16="http://schemas.microsoft.com/office/drawing/2014/main" id="{EF4C7657-C87B-44E1-82BB-F5DED4CA69BA}"/>
              </a:ext>
            </a:extLst>
          </p:cNvPr>
          <p:cNvCxnSpPr>
            <a:cxnSpLocks/>
          </p:cNvCxnSpPr>
          <p:nvPr/>
        </p:nvCxnSpPr>
        <p:spPr>
          <a:xfrm flipV="1">
            <a:off x="1938528" y="4016049"/>
            <a:ext cx="8348472" cy="87029"/>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32566DDC-8B8E-4109-A5A7-6B5AC05A8C80}"/>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椭圆 19">
            <a:extLst>
              <a:ext uri="{FF2B5EF4-FFF2-40B4-BE49-F238E27FC236}">
                <a16:creationId xmlns:a16="http://schemas.microsoft.com/office/drawing/2014/main" id="{9230EA15-033E-4BE0-A80D-0296CA48F476}"/>
              </a:ext>
            </a:extLst>
          </p:cNvPr>
          <p:cNvSpPr/>
          <p:nvPr/>
        </p:nvSpPr>
        <p:spPr>
          <a:xfrm>
            <a:off x="10983702" y="3423891"/>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椭圆 21">
            <a:extLst>
              <a:ext uri="{FF2B5EF4-FFF2-40B4-BE49-F238E27FC236}">
                <a16:creationId xmlns:a16="http://schemas.microsoft.com/office/drawing/2014/main" id="{96C6AB43-115F-482F-89E5-1B01FF4DFB49}"/>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椭圆 23">
            <a:extLst>
              <a:ext uri="{FF2B5EF4-FFF2-40B4-BE49-F238E27FC236}">
                <a16:creationId xmlns:a16="http://schemas.microsoft.com/office/drawing/2014/main" id="{5DF930E1-BC8B-4405-9803-6D073477F909}"/>
              </a:ext>
            </a:extLst>
          </p:cNvPr>
          <p:cNvSpPr/>
          <p:nvPr/>
        </p:nvSpPr>
        <p:spPr>
          <a:xfrm>
            <a:off x="2108759" y="1894744"/>
            <a:ext cx="731226" cy="73122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椭圆 24">
            <a:extLst>
              <a:ext uri="{FF2B5EF4-FFF2-40B4-BE49-F238E27FC236}">
                <a16:creationId xmlns:a16="http://schemas.microsoft.com/office/drawing/2014/main" id="{107C5B7A-9017-4EAA-8969-859E52A6DAFA}"/>
              </a:ext>
            </a:extLst>
          </p:cNvPr>
          <p:cNvSpPr/>
          <p:nvPr/>
        </p:nvSpPr>
        <p:spPr>
          <a:xfrm>
            <a:off x="546800" y="3755781"/>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椭圆 25">
            <a:extLst>
              <a:ext uri="{FF2B5EF4-FFF2-40B4-BE49-F238E27FC236}">
                <a16:creationId xmlns:a16="http://schemas.microsoft.com/office/drawing/2014/main" id="{0AD871A6-28BF-4DCB-93AA-F1439D75B78B}"/>
              </a:ext>
            </a:extLst>
          </p:cNvPr>
          <p:cNvSpPr/>
          <p:nvPr/>
        </p:nvSpPr>
        <p:spPr>
          <a:xfrm>
            <a:off x="8579720" y="957629"/>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椭圆 26">
            <a:extLst>
              <a:ext uri="{FF2B5EF4-FFF2-40B4-BE49-F238E27FC236}">
                <a16:creationId xmlns:a16="http://schemas.microsoft.com/office/drawing/2014/main" id="{C85EC5A9-DA05-496E-8106-0C49A3F4CFFA}"/>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610872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881481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績效衡量方式</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AD20F422-FAFB-440F-A394-7AE7F5DC30CC}"/>
              </a:ext>
            </a:extLst>
          </p:cNvPr>
          <p:cNvSpPr txBox="1"/>
          <p:nvPr/>
        </p:nvSpPr>
        <p:spPr>
          <a:xfrm>
            <a:off x="420624" y="942308"/>
            <a:ext cx="11568176" cy="5262979"/>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 Total Open</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：表示當年度的總開倉數量。</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Win Rate</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：表示每年度的總開倉數量中，有多少比例的配對有正的回測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損益。算法為當年度獲利的配對數量除上當年度的總開倉數量。以小</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數點表示並四捨五入至第四位。</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 Normal Close rate</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NCR</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）：表示每年度的總開倉數量中有多少比例的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配對於交易期回復均值而正常平倉。算法為當年度正常平倉的配對數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量除上當年度的總開倉數量。以小數點表示並四捨五入至第四位。</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 Total Profit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TPR</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）：表示每年度的配對交易總獲利金額。四捨五入至</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整數位。</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 Average Profit per Open</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APO</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）：表示每年度開倉配對的平均獲利金額，</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算法為當年度的總獲利金額除上當年度的總開倉數量。以小數點表示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並四捨五入至第四位。</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2569146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3D892C9D-9DA7-41D0-B5BB-7F4403053623}"/>
              </a:ext>
            </a:extLst>
          </p:cNvPr>
          <p:cNvGrpSpPr/>
          <p:nvPr/>
        </p:nvGrpSpPr>
        <p:grpSpPr>
          <a:xfrm>
            <a:off x="5670159" y="5912004"/>
            <a:ext cx="1016000" cy="152400"/>
            <a:chOff x="-2407920" y="-1463040"/>
            <a:chExt cx="1828800" cy="274320"/>
          </a:xfrm>
          <a:solidFill>
            <a:srgbClr val="CCB5A5"/>
          </a:solidFill>
        </p:grpSpPr>
        <p:sp>
          <p:nvSpPr>
            <p:cNvPr id="3" name="椭圆 2">
              <a:extLst>
                <a:ext uri="{FF2B5EF4-FFF2-40B4-BE49-F238E27FC236}">
                  <a16:creationId xmlns:a16="http://schemas.microsoft.com/office/drawing/2014/main" id="{D59F1FF8-5AC4-4754-B12D-00D6B5619DE3}"/>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椭圆 4">
              <a:extLst>
                <a:ext uri="{FF2B5EF4-FFF2-40B4-BE49-F238E27FC236}">
                  <a16:creationId xmlns:a16="http://schemas.microsoft.com/office/drawing/2014/main" id="{A489251F-863A-440C-B4B3-5141A94E4B0A}"/>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83F5E17D-A89F-4CB1-B2CA-10E6AF3A336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BF074191-9D8E-4089-9F45-4062E2B34B38}"/>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文本框 9">
            <a:extLst>
              <a:ext uri="{FF2B5EF4-FFF2-40B4-BE49-F238E27FC236}">
                <a16:creationId xmlns:a16="http://schemas.microsoft.com/office/drawing/2014/main" id="{D5AB1D67-D113-48F6-AA5C-0CDAF9E43B7A}"/>
              </a:ext>
            </a:extLst>
          </p:cNvPr>
          <p:cNvSpPr txBox="1"/>
          <p:nvPr/>
        </p:nvSpPr>
        <p:spPr>
          <a:xfrm>
            <a:off x="3863044" y="2625970"/>
            <a:ext cx="4782312" cy="1315040"/>
          </a:xfrm>
          <a:prstGeom prst="rect">
            <a:avLst/>
          </a:prstGeom>
          <a:noFill/>
        </p:spPr>
        <p:txBody>
          <a:bodyPr wrap="square" rtlCol="0">
            <a:spAutoFit/>
          </a:bodyPr>
          <a:lstStyle/>
          <a:p>
            <a:pPr algn="ctr">
              <a:lnSpc>
                <a:spcPct val="150000"/>
              </a:lnSpc>
            </a:pPr>
            <a:r>
              <a:rPr lang="zh-CN" altLang="en-US" sz="6000" b="1" dirty="0">
                <a:latin typeface="標楷體" panose="03000509000000000000" pitchFamily="65" charset="-120"/>
                <a:ea typeface="標楷體" panose="03000509000000000000" pitchFamily="65" charset="-120"/>
                <a:sym typeface="思源黑体" panose="020B0500000000000000" pitchFamily="34" charset="-122"/>
              </a:rPr>
              <a:t>一</a:t>
            </a:r>
            <a:r>
              <a:rPr lang="zh-TW" altLang="en-US" sz="6000" b="1" dirty="0">
                <a:latin typeface="標楷體" panose="03000509000000000000" pitchFamily="65" charset="-120"/>
                <a:ea typeface="標楷體" panose="03000509000000000000" pitchFamily="65" charset="-120"/>
                <a:sym typeface="思源黑体" panose="020B0500000000000000" pitchFamily="34" charset="-122"/>
              </a:rPr>
              <a:t>、</a:t>
            </a:r>
            <a:r>
              <a:rPr lang="zh-CN" altLang="en-US" sz="6000" b="1" dirty="0">
                <a:latin typeface="標楷體" panose="03000509000000000000" pitchFamily="65" charset="-120"/>
                <a:ea typeface="標楷體" panose="03000509000000000000" pitchFamily="65" charset="-120"/>
                <a:sym typeface="思源黑体" panose="020B0500000000000000" pitchFamily="34" charset="-122"/>
              </a:rPr>
              <a:t> 緒論</a:t>
            </a:r>
          </a:p>
        </p:txBody>
      </p:sp>
      <p:cxnSp>
        <p:nvCxnSpPr>
          <p:cNvPr id="11" name="直接连接符 10">
            <a:extLst>
              <a:ext uri="{FF2B5EF4-FFF2-40B4-BE49-F238E27FC236}">
                <a16:creationId xmlns:a16="http://schemas.microsoft.com/office/drawing/2014/main" id="{EF4C7657-C87B-44E1-82BB-F5DED4CA69BA}"/>
              </a:ext>
            </a:extLst>
          </p:cNvPr>
          <p:cNvCxnSpPr>
            <a:cxnSpLocks/>
          </p:cNvCxnSpPr>
          <p:nvPr/>
        </p:nvCxnSpPr>
        <p:spPr>
          <a:xfrm flipV="1">
            <a:off x="4255831" y="4103077"/>
            <a:ext cx="4284921" cy="1131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32566DDC-8B8E-4109-A5A7-6B5AC05A8C80}"/>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椭圆 19">
            <a:extLst>
              <a:ext uri="{FF2B5EF4-FFF2-40B4-BE49-F238E27FC236}">
                <a16:creationId xmlns:a16="http://schemas.microsoft.com/office/drawing/2014/main" id="{9230EA15-033E-4BE0-A80D-0296CA48F476}"/>
              </a:ext>
            </a:extLst>
          </p:cNvPr>
          <p:cNvSpPr/>
          <p:nvPr/>
        </p:nvSpPr>
        <p:spPr>
          <a:xfrm>
            <a:off x="10273705" y="3429000"/>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椭圆 21">
            <a:extLst>
              <a:ext uri="{FF2B5EF4-FFF2-40B4-BE49-F238E27FC236}">
                <a16:creationId xmlns:a16="http://schemas.microsoft.com/office/drawing/2014/main" id="{96C6AB43-115F-482F-89E5-1B01FF4DFB49}"/>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椭圆 23">
            <a:extLst>
              <a:ext uri="{FF2B5EF4-FFF2-40B4-BE49-F238E27FC236}">
                <a16:creationId xmlns:a16="http://schemas.microsoft.com/office/drawing/2014/main" id="{5DF930E1-BC8B-4405-9803-6D073477F909}"/>
              </a:ext>
            </a:extLst>
          </p:cNvPr>
          <p:cNvSpPr/>
          <p:nvPr/>
        </p:nvSpPr>
        <p:spPr>
          <a:xfrm>
            <a:off x="2108759" y="1894744"/>
            <a:ext cx="731226" cy="73122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椭圆 24">
            <a:extLst>
              <a:ext uri="{FF2B5EF4-FFF2-40B4-BE49-F238E27FC236}">
                <a16:creationId xmlns:a16="http://schemas.microsoft.com/office/drawing/2014/main" id="{107C5B7A-9017-4EAA-8969-859E52A6DAFA}"/>
              </a:ext>
            </a:extLst>
          </p:cNvPr>
          <p:cNvSpPr/>
          <p:nvPr/>
        </p:nvSpPr>
        <p:spPr>
          <a:xfrm>
            <a:off x="546800" y="3755781"/>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椭圆 25">
            <a:extLst>
              <a:ext uri="{FF2B5EF4-FFF2-40B4-BE49-F238E27FC236}">
                <a16:creationId xmlns:a16="http://schemas.microsoft.com/office/drawing/2014/main" id="{0AD871A6-28BF-4DCB-93AA-F1439D75B78B}"/>
              </a:ext>
            </a:extLst>
          </p:cNvPr>
          <p:cNvSpPr/>
          <p:nvPr/>
        </p:nvSpPr>
        <p:spPr>
          <a:xfrm>
            <a:off x="8579720" y="957629"/>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椭圆 26">
            <a:extLst>
              <a:ext uri="{FF2B5EF4-FFF2-40B4-BE49-F238E27FC236}">
                <a16:creationId xmlns:a16="http://schemas.microsoft.com/office/drawing/2014/main" id="{C85EC5A9-DA05-496E-8106-0C49A3F4CFFA}"/>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4111175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3617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績效衡量方式</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AD20F422-FAFB-440F-A394-7AE7F5DC30CC}"/>
              </a:ext>
            </a:extLst>
          </p:cNvPr>
          <p:cNvSpPr txBox="1"/>
          <p:nvPr/>
        </p:nvSpPr>
        <p:spPr>
          <a:xfrm>
            <a:off x="311911" y="1087964"/>
            <a:ext cx="11568176" cy="3108543"/>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 Sharpe ratio</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SHR</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）：衡量經過資金加權後，每承擔一單位的風險所能賺取的報酬。</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BEFA0D2-16C4-40C6-96B9-808EDCB8951A}"/>
                  </a:ext>
                </a:extLst>
              </p:cNvPr>
              <p:cNvSpPr txBox="1"/>
              <p:nvPr/>
            </p:nvSpPr>
            <p:spPr>
              <a:xfrm>
                <a:off x="3829049" y="1948583"/>
                <a:ext cx="4533900" cy="9585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TW" sz="2800" i="1" dirty="0" smtClean="0">
                          <a:latin typeface="Times New Roman" panose="02020603050405020304" pitchFamily="18" charset="0"/>
                          <a:cs typeface="Times New Roman" panose="02020603050405020304" pitchFamily="18" charset="0"/>
                        </a:rPr>
                        <m:t>S</m:t>
                      </m:r>
                      <m:r>
                        <m:rPr>
                          <m:nor/>
                        </m:rPr>
                        <a:rPr lang="en-US" altLang="zh-TW" sz="2800" b="0" i="1" dirty="0" smtClean="0">
                          <a:latin typeface="Times New Roman" panose="02020603050405020304" pitchFamily="18" charset="0"/>
                          <a:cs typeface="Times New Roman" panose="02020603050405020304" pitchFamily="18" charset="0"/>
                        </a:rPr>
                        <m:t>HR</m:t>
                      </m:r>
                      <m:r>
                        <m:rPr>
                          <m:nor/>
                        </m:rPr>
                        <a:rPr lang="en-US" altLang="zh-TW" sz="2800" b="0" i="1" dirty="0" smtClean="0">
                          <a:latin typeface="Times New Roman" panose="02020603050405020304" pitchFamily="18" charset="0"/>
                          <a:cs typeface="Times New Roman" panose="02020603050405020304" pitchFamily="18" charset="0"/>
                        </a:rPr>
                        <m:t> </m:t>
                      </m:r>
                      <m:r>
                        <m:rPr>
                          <m:nor/>
                        </m:rPr>
                        <a:rPr lang="en-US" altLang="zh-TW" sz="2800" b="0" i="0" dirty="0" smtClean="0">
                          <a:latin typeface="Times New Roman" panose="02020603050405020304" pitchFamily="18" charset="0"/>
                          <a:cs typeface="Times New Roman" panose="02020603050405020304" pitchFamily="18" charset="0"/>
                        </a:rPr>
                        <m:t>= </m:t>
                      </m:r>
                      <m:f>
                        <m:fPr>
                          <m:ctrlPr>
                            <a:rPr lang="en-US" altLang="zh-TW" sz="2800" b="0" i="1" dirty="0" smtClean="0">
                              <a:latin typeface="Cambria Math" panose="02040503050406030204" pitchFamily="18" charset="0"/>
                            </a:rPr>
                          </m:ctrlPr>
                        </m:fPr>
                        <m:num>
                          <m:acc>
                            <m:accPr>
                              <m:chr m:val="̅"/>
                              <m:ctrlPr>
                                <a:rPr lang="en-US" altLang="zh-TW" sz="2800" b="0" i="1" dirty="0" smtClean="0">
                                  <a:latin typeface="Cambria Math" panose="02040503050406030204" pitchFamily="18" charset="0"/>
                                </a:rPr>
                              </m:ctrlPr>
                            </m:accPr>
                            <m:e>
                              <m:r>
                                <a:rPr lang="en-US" altLang="zh-TW" sz="2800" b="0" i="1" dirty="0" smtClean="0">
                                  <a:latin typeface="Cambria Math" panose="02040503050406030204" pitchFamily="18" charset="0"/>
                                </a:rPr>
                                <m:t>𝑟</m:t>
                              </m:r>
                            </m:e>
                          </m:acc>
                        </m:num>
                        <m:den>
                          <m:sSub>
                            <m:sSubPr>
                              <m:ctrlPr>
                                <a:rPr lang="en-US" altLang="zh-TW" sz="2800" b="0" i="1" dirty="0" smtClean="0">
                                  <a:latin typeface="Cambria Math" panose="02040503050406030204" pitchFamily="18" charset="0"/>
                                </a:rPr>
                              </m:ctrlPr>
                            </m:sSubPr>
                            <m:e>
                              <m:r>
                                <a:rPr lang="zh-TW" altLang="en-US" sz="2800" b="0" i="1" dirty="0" smtClean="0">
                                  <a:latin typeface="Cambria Math" panose="02040503050406030204" pitchFamily="18" charset="0"/>
                                </a:rPr>
                                <m:t>𝜎</m:t>
                              </m:r>
                            </m:e>
                            <m:sub>
                              <m:r>
                                <a:rPr lang="en-US" altLang="zh-TW" sz="2800" b="0" i="1" dirty="0" smtClean="0">
                                  <a:latin typeface="Cambria Math" panose="02040503050406030204" pitchFamily="18" charset="0"/>
                                </a:rPr>
                                <m:t>𝑟</m:t>
                              </m:r>
                            </m:sub>
                          </m:sSub>
                        </m:den>
                      </m:f>
                    </m:oMath>
                  </m:oMathPara>
                </a14:m>
                <a:endParaRPr lang="zh-TW" altLang="en-US" sz="2800" dirty="0"/>
              </a:p>
            </p:txBody>
          </p:sp>
        </mc:Choice>
        <mc:Fallback xmlns="">
          <p:sp>
            <p:nvSpPr>
              <p:cNvPr id="10" name="文字方塊 9">
                <a:extLst>
                  <a:ext uri="{FF2B5EF4-FFF2-40B4-BE49-F238E27FC236}">
                    <a16:creationId xmlns:a16="http://schemas.microsoft.com/office/drawing/2014/main" id="{DBEFA0D2-16C4-40C6-96B9-808EDCB8951A}"/>
                  </a:ext>
                </a:extLst>
              </p:cNvPr>
              <p:cNvSpPr txBox="1">
                <a:spLocks noRot="1" noChangeAspect="1" noMove="1" noResize="1" noEditPoints="1" noAdjustHandles="1" noChangeArrowheads="1" noChangeShapeType="1" noTextEdit="1"/>
              </p:cNvSpPr>
              <p:nvPr/>
            </p:nvSpPr>
            <p:spPr>
              <a:xfrm>
                <a:off x="3829049" y="1948583"/>
                <a:ext cx="4533900" cy="958596"/>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BDB16F99-B630-490C-9710-8A10C0278582}"/>
                  </a:ext>
                </a:extLst>
              </p:cNvPr>
              <p:cNvSpPr txBox="1"/>
              <p:nvPr/>
            </p:nvSpPr>
            <p:spPr>
              <a:xfrm>
                <a:off x="-1" y="2954505"/>
                <a:ext cx="12192000" cy="17686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800" i="1" dirty="0" smtClean="0">
                              <a:latin typeface="Cambria Math" panose="02040503050406030204" pitchFamily="18" charset="0"/>
                              <a:cs typeface="Times New Roman" panose="02020603050405020304" pitchFamily="18" charset="0"/>
                            </a:rPr>
                          </m:ctrlPr>
                        </m:accPr>
                        <m:e>
                          <m:r>
                            <a:rPr lang="en-US" altLang="zh-TW" sz="2800" dirty="0">
                              <a:latin typeface="Cambria Math" panose="02040503050406030204" pitchFamily="18" charset="0"/>
                              <a:cs typeface="Times New Roman" panose="02020603050405020304" pitchFamily="18" charset="0"/>
                            </a:rPr>
                            <m:t>𝑟</m:t>
                          </m:r>
                        </m:e>
                      </m:acc>
                      <m:r>
                        <a:rPr lang="en-US" altLang="zh-TW" sz="2800" dirty="0">
                          <a:latin typeface="Cambria Math" panose="02040503050406030204" pitchFamily="18" charset="0"/>
                          <a:cs typeface="Times New Roman" panose="02020603050405020304" pitchFamily="18" charset="0"/>
                        </a:rPr>
                        <m:t>= </m:t>
                      </m:r>
                      <m:nary>
                        <m:naryPr>
                          <m:chr m:val="∑"/>
                          <m:ctrlPr>
                            <a:rPr lang="en-US" altLang="zh-TW" sz="2800" i="1" dirty="0">
                              <a:latin typeface="Cambria Math" panose="02040503050406030204" pitchFamily="18" charset="0"/>
                              <a:cs typeface="Times New Roman" panose="02020603050405020304" pitchFamily="18" charset="0"/>
                            </a:rPr>
                          </m:ctrlPr>
                        </m:naryPr>
                        <m:sub>
                          <m:r>
                            <m:rPr>
                              <m:brk m:alnAt="23"/>
                            </m:rPr>
                            <a:rPr lang="en-US" altLang="zh-TW" sz="2800" dirty="0">
                              <a:latin typeface="Cambria Math" panose="02040503050406030204" pitchFamily="18" charset="0"/>
                              <a:cs typeface="Times New Roman" panose="02020603050405020304" pitchFamily="18" charset="0"/>
                            </a:rPr>
                            <m:t>𝑡</m:t>
                          </m:r>
                          <m:r>
                            <a:rPr lang="en-US" altLang="zh-TW" sz="2800" dirty="0">
                              <a:latin typeface="Cambria Math" panose="02040503050406030204" pitchFamily="18" charset="0"/>
                              <a:cs typeface="Times New Roman" panose="02020603050405020304" pitchFamily="18" charset="0"/>
                            </a:rPr>
                            <m:t>=1</m:t>
                          </m:r>
                        </m:sub>
                        <m:sup>
                          <m:r>
                            <a:rPr lang="en-US" altLang="zh-TW" sz="2800" dirty="0">
                              <a:latin typeface="Cambria Math" panose="02040503050406030204" pitchFamily="18" charset="0"/>
                              <a:cs typeface="Times New Roman" panose="02020603050405020304" pitchFamily="18" charset="0"/>
                            </a:rPr>
                            <m:t>𝑇</m:t>
                          </m:r>
                        </m:sup>
                        <m:e>
                          <m:f>
                            <m:fPr>
                              <m:ctrlPr>
                                <a:rPr lang="en-US" altLang="zh-TW" sz="2800" i="1" dirty="0">
                                  <a:latin typeface="Cambria Math" panose="02040503050406030204" pitchFamily="18" charset="0"/>
                                  <a:cs typeface="Times New Roman" panose="02020603050405020304" pitchFamily="18" charset="0"/>
                                </a:rPr>
                              </m:ctrlPr>
                            </m:fPr>
                            <m:num>
                              <m:sSub>
                                <m:sSubPr>
                                  <m:ctrlPr>
                                    <a:rPr lang="en-US" altLang="zh-TW" sz="2800" i="1" dirty="0">
                                      <a:latin typeface="Cambria Math" panose="02040503050406030204" pitchFamily="18" charset="0"/>
                                      <a:cs typeface="Times New Roman" panose="02020603050405020304" pitchFamily="18" charset="0"/>
                                    </a:rPr>
                                  </m:ctrlPr>
                                </m:sSubPr>
                                <m:e>
                                  <m:r>
                                    <a:rPr lang="en-US" altLang="zh-TW" sz="2800" dirty="0">
                                      <a:latin typeface="Cambria Math" panose="02040503050406030204" pitchFamily="18" charset="0"/>
                                      <a:cs typeface="Times New Roman" panose="02020603050405020304" pitchFamily="18" charset="0"/>
                                    </a:rPr>
                                    <m:t>𝑐</m:t>
                                  </m:r>
                                </m:e>
                                <m:sub>
                                  <m:r>
                                    <a:rPr lang="en-US" altLang="zh-TW" sz="2800" dirty="0">
                                      <a:latin typeface="Cambria Math" panose="02040503050406030204" pitchFamily="18" charset="0"/>
                                      <a:cs typeface="Times New Roman" panose="02020603050405020304" pitchFamily="18" charset="0"/>
                                    </a:rPr>
                                    <m:t>𝑡</m:t>
                                  </m:r>
                                </m:sub>
                              </m:sSub>
                            </m:num>
                            <m:den>
                              <m:nary>
                                <m:naryPr>
                                  <m:chr m:val="∑"/>
                                  <m:ctrlPr>
                                    <a:rPr lang="en-US" altLang="zh-TW" sz="2800" i="1" dirty="0">
                                      <a:latin typeface="Cambria Math" panose="02040503050406030204" pitchFamily="18" charset="0"/>
                                      <a:cs typeface="Times New Roman" panose="02020603050405020304" pitchFamily="18" charset="0"/>
                                    </a:rPr>
                                  </m:ctrlPr>
                                </m:naryPr>
                                <m:sub>
                                  <m:r>
                                    <m:rPr>
                                      <m:sty m:val="p"/>
                                    </m:rPr>
                                    <a:rPr lang="en-US" altLang="zh-TW" sz="2800" b="0" i="0" dirty="0" smtClean="0">
                                      <a:latin typeface="Cambria Math" panose="02040503050406030204" pitchFamily="18" charset="0"/>
                                      <a:cs typeface="Times New Roman" panose="02020603050405020304" pitchFamily="18" charset="0"/>
                                    </a:rPr>
                                    <m:t>j</m:t>
                                  </m:r>
                                  <m:r>
                                    <a:rPr lang="en-US" altLang="zh-TW" sz="2800" dirty="0">
                                      <a:latin typeface="Cambria Math" panose="02040503050406030204" pitchFamily="18" charset="0"/>
                                      <a:cs typeface="Times New Roman" panose="02020603050405020304" pitchFamily="18" charset="0"/>
                                    </a:rPr>
                                    <m:t>=1</m:t>
                                  </m:r>
                                </m:sub>
                                <m:sup>
                                  <m:r>
                                    <a:rPr lang="en-US" altLang="zh-TW" sz="2800" dirty="0">
                                      <a:latin typeface="Cambria Math" panose="02040503050406030204" pitchFamily="18" charset="0"/>
                                      <a:cs typeface="Times New Roman" panose="02020603050405020304" pitchFamily="18" charset="0"/>
                                    </a:rPr>
                                    <m:t>𝑇</m:t>
                                  </m:r>
                                </m:sup>
                                <m:e>
                                  <m:sSub>
                                    <m:sSubPr>
                                      <m:ctrlPr>
                                        <a:rPr lang="en-US" altLang="zh-TW" sz="2800" i="1" dirty="0">
                                          <a:latin typeface="Cambria Math" panose="02040503050406030204" pitchFamily="18" charset="0"/>
                                          <a:cs typeface="Times New Roman" panose="02020603050405020304" pitchFamily="18" charset="0"/>
                                        </a:rPr>
                                      </m:ctrlPr>
                                    </m:sSubPr>
                                    <m:e>
                                      <m:r>
                                        <a:rPr lang="en-US" altLang="zh-TW" sz="2800" dirty="0">
                                          <a:latin typeface="Cambria Math" panose="02040503050406030204" pitchFamily="18" charset="0"/>
                                          <a:cs typeface="Times New Roman" panose="02020603050405020304" pitchFamily="18" charset="0"/>
                                        </a:rPr>
                                        <m:t>𝑐</m:t>
                                      </m:r>
                                    </m:e>
                                    <m:sub>
                                      <m:r>
                                        <a:rPr lang="en-US" altLang="zh-TW" sz="2800" b="0" i="1" dirty="0" smtClean="0">
                                          <a:latin typeface="Cambria Math" panose="02040503050406030204" pitchFamily="18" charset="0"/>
                                          <a:cs typeface="Times New Roman" panose="02020603050405020304" pitchFamily="18" charset="0"/>
                                        </a:rPr>
                                        <m:t>𝑗</m:t>
                                      </m:r>
                                    </m:sub>
                                  </m:sSub>
                                </m:e>
                              </m:nary>
                            </m:den>
                          </m:f>
                        </m:e>
                      </m:nary>
                      <m:r>
                        <a:rPr lang="en-US" altLang="zh-TW" sz="2800" dirty="0">
                          <a:latin typeface="Cambria Math" panose="02040503050406030204" pitchFamily="18" charset="0"/>
                          <a:cs typeface="Times New Roman" panose="02020603050405020304" pitchFamily="18" charset="0"/>
                        </a:rPr>
                        <m:t> × </m:t>
                      </m:r>
                      <m:sSub>
                        <m:sSubPr>
                          <m:ctrlPr>
                            <a:rPr lang="en-US" altLang="zh-TW" sz="2800" i="1" dirty="0">
                              <a:latin typeface="Cambria Math" panose="02040503050406030204" pitchFamily="18" charset="0"/>
                              <a:cs typeface="Times New Roman" panose="02020603050405020304" pitchFamily="18" charset="0"/>
                            </a:rPr>
                          </m:ctrlPr>
                        </m:sSubPr>
                        <m:e>
                          <m:r>
                            <a:rPr lang="en-US" altLang="zh-TW" sz="2800" dirty="0">
                              <a:latin typeface="Cambria Math" panose="02040503050406030204" pitchFamily="18" charset="0"/>
                              <a:cs typeface="Times New Roman" panose="02020603050405020304" pitchFamily="18" charset="0"/>
                            </a:rPr>
                            <m:t>𝑟</m:t>
                          </m:r>
                        </m:e>
                        <m:sub>
                          <m:r>
                            <a:rPr lang="en-US" altLang="zh-TW" sz="2800" dirty="0">
                              <a:latin typeface="Cambria Math" panose="02040503050406030204" pitchFamily="18" charset="0"/>
                              <a:cs typeface="Times New Roman" panose="02020603050405020304" pitchFamily="18" charset="0"/>
                            </a:rPr>
                            <m:t>𝑡</m:t>
                          </m:r>
                        </m:sub>
                      </m:sSub>
                      <m:r>
                        <a:rPr lang="en-US" altLang="zh-TW" sz="2800" b="0" i="1" dirty="0" smtClean="0">
                          <a:latin typeface="Cambria Math" panose="02040503050406030204" pitchFamily="18" charset="0"/>
                          <a:cs typeface="Times New Roman" panose="02020603050405020304" pitchFamily="18" charset="0"/>
                        </a:rPr>
                        <m:t>, </m:t>
                      </m:r>
                      <m:sSub>
                        <m:sSub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     </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𝑟</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𝑡</m:t>
                          </m:r>
                        </m:sub>
                      </m:s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 </m:t>
                      </m:r>
                      <m:f>
                        <m:f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fPr>
                        <m:num>
                          <m:sSub>
                            <m:sSub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𝑇𝑜𝑡𝑎𝑙</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 </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𝑃𝑟𝑜𝑓𝑖𝑡</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𝑡</m:t>
                              </m:r>
                            </m:sub>
                          </m:sSub>
                        </m:num>
                        <m:den>
                          <m:sSub>
                            <m:sSub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𝑐</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𝑡</m:t>
                              </m:r>
                            </m:sub>
                          </m:sSub>
                        </m:den>
                      </m:f>
                      <m:r>
                        <a:rPr lang="en-US" altLang="zh-TW" sz="2800" b="0" i="0" smtClean="0">
                          <a:latin typeface="Cambria Math" panose="02040503050406030204" pitchFamily="18" charset="0"/>
                          <a:ea typeface="標楷體" panose="03000509000000000000" pitchFamily="65" charset="-120"/>
                          <a:cs typeface="Times New Roman" panose="02020603050405020304" pitchFamily="18" charset="0"/>
                        </a:rPr>
                        <m:t>,</m:t>
                      </m:r>
                      <m:sSub>
                        <m:sSub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   </m:t>
                          </m:r>
                          <m:r>
                            <a:rPr lang="zh-TW" altLang="en-US" sz="2800" i="1">
                              <a:latin typeface="Cambria Math" panose="02040503050406030204" pitchFamily="18" charset="0"/>
                              <a:ea typeface="標楷體" panose="03000509000000000000" pitchFamily="65" charset="-120"/>
                              <a:cs typeface="Times New Roman" panose="02020603050405020304" pitchFamily="18" charset="0"/>
                            </a:rPr>
                            <m:t>𝜎</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𝑟</m:t>
                          </m:r>
                        </m:sub>
                      </m:s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 = </m:t>
                      </m:r>
                      <m:rad>
                        <m:radPr>
                          <m:degHide m:val="on"/>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radPr>
                        <m:deg/>
                        <m:e>
                          <m:nary>
                            <m:naryPr>
                              <m:chr m:val="∑"/>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naryPr>
                            <m:sub>
                              <m:r>
                                <m:rPr>
                                  <m:brk m:alnAt="23"/>
                                </m:rPr>
                                <a:rPr lang="en-US" altLang="zh-TW" sz="2800" i="1">
                                  <a:latin typeface="Cambria Math" panose="02040503050406030204" pitchFamily="18" charset="0"/>
                                  <a:ea typeface="標楷體" panose="03000509000000000000" pitchFamily="65" charset="-120"/>
                                  <a:cs typeface="Times New Roman" panose="02020603050405020304" pitchFamily="18" charset="0"/>
                                </a:rPr>
                                <m:t>𝑡</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𝑇</m:t>
                              </m:r>
                            </m:sup>
                            <m:e>
                              <m:f>
                                <m:fPr>
                                  <m:ctrl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ctrlPr>
                                </m:fPr>
                                <m:num>
                                  <m:sSub>
                                    <m:sSubPr>
                                      <m:ctrl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𝑐</m:t>
                                      </m:r>
                                    </m:e>
                                    <m:sub>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𝑡</m:t>
                                      </m:r>
                                    </m:sub>
                                  </m:sSub>
                                </m:num>
                                <m:den>
                                  <m:nary>
                                    <m:naryPr>
                                      <m:chr m:val="∑"/>
                                      <m:ctrl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ctrlPr>
                                    </m:naryPr>
                                    <m:sub>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𝑗</m:t>
                                      </m:r>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m:t>
                                      </m:r>
                                      <m:r>
                                        <m:rPr>
                                          <m:brk m:alnAt="23"/>
                                        </m:r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𝑇</m:t>
                                      </m:r>
                                    </m:sup>
                                    <m:e>
                                      <m:sSub>
                                        <m:sSubPr>
                                          <m:ctrl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𝑐</m:t>
                                          </m:r>
                                        </m:e>
                                        <m:sub>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𝑗</m:t>
                                          </m:r>
                                        </m:sub>
                                      </m:sSub>
                                    </m:e>
                                  </m:nary>
                                </m:den>
                              </m:f>
                            </m:e>
                          </m:nary>
                          <m:sSup>
                            <m:sSupPr>
                              <m:ctrl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sSub>
                                <m:sSub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𝑟</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𝑡</m:t>
                                  </m:r>
                                </m:sub>
                              </m:s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acc>
                                <m:accPr>
                                  <m:chr m:val="̅"/>
                                  <m:ctrl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ctrlPr>
                                </m:accPr>
                                <m:e>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𝑟</m:t>
                                  </m:r>
                                </m:e>
                              </m:acc>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m:t>
                              </m:r>
                            </m:e>
                            <m:sup>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2</m:t>
                              </m:r>
                            </m:sup>
                          </m:sSup>
                        </m:e>
                      </m:rad>
                    </m:oMath>
                  </m:oMathPara>
                </a14:m>
                <a:endParaRPr lang="en-US" altLang="zh-TW" sz="1800" dirty="0">
                  <a:latin typeface="Times New Roman" panose="02020603050405020304" pitchFamily="18" charset="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BDB16F99-B630-490C-9710-8A10C0278582}"/>
                  </a:ext>
                </a:extLst>
              </p:cNvPr>
              <p:cNvSpPr txBox="1">
                <a:spLocks noRot="1" noChangeAspect="1" noMove="1" noResize="1" noEditPoints="1" noAdjustHandles="1" noChangeArrowheads="1" noChangeShapeType="1" noTextEdit="1"/>
              </p:cNvSpPr>
              <p:nvPr/>
            </p:nvSpPr>
            <p:spPr>
              <a:xfrm>
                <a:off x="-1" y="2954505"/>
                <a:ext cx="12192000" cy="1768626"/>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1301A7A-9597-4CE3-8DEE-DEC29E895BC8}"/>
                  </a:ext>
                </a:extLst>
              </p:cNvPr>
              <p:cNvSpPr txBox="1"/>
              <p:nvPr/>
            </p:nvSpPr>
            <p:spPr>
              <a:xfrm>
                <a:off x="1391411" y="5100096"/>
                <a:ext cx="9409176" cy="954107"/>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a:t>
                </a:r>
                <a14:m>
                  <m:oMath xmlns:m="http://schemas.openxmlformats.org/officeDocument/2006/math">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𝑇</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表當年度的交易日數量；</a:t>
                </a:r>
                <a14:m>
                  <m:oMath xmlns:m="http://schemas.openxmlformats.org/officeDocument/2006/math">
                    <m:sSub>
                      <m:sSubPr>
                        <m:ctrlP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𝑐</m:t>
                        </m:r>
                      </m:e>
                      <m:sub>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𝑡</m:t>
                        </m:r>
                      </m:sub>
                    </m:sSub>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 </a:t>
                </a:r>
                <a14:m>
                  <m:oMath xmlns:m="http://schemas.openxmlformats.org/officeDocument/2006/math">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𝑡</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日的總動用資金；</a:t>
                </a:r>
                <a14:m>
                  <m:oMath xmlns:m="http://schemas.openxmlformats.org/officeDocument/2006/math">
                    <m:sSub>
                      <m:sSubPr>
                        <m:ctrlP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𝑇𝑜𝑡𝑎𝑙</m:t>
                        </m:r>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 </m:t>
                        </m:r>
                        <m:r>
                          <a:rPr lang="en-US" altLang="zh-TW" sz="2800" i="1" dirty="0" err="1">
                            <a:latin typeface="Cambria Math" panose="02040503050406030204" pitchFamily="18" charset="0"/>
                            <a:ea typeface="標楷體" panose="03000509000000000000" pitchFamily="65" charset="-120"/>
                            <a:cs typeface="Times New Roman" panose="02020603050405020304" pitchFamily="18" charset="0"/>
                          </a:rPr>
                          <m:t>𝑃𝑟𝑜𝑓𝑖𝑡</m:t>
                        </m:r>
                      </m:e>
                      <m:sub>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𝑡</m:t>
                        </m:r>
                      </m:sub>
                    </m:sSub>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 </a:t>
                </a:r>
                <a14:m>
                  <m:oMath xmlns:m="http://schemas.openxmlformats.org/officeDocument/2006/math">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𝑡</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日的總損益。</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11301A7A-9597-4CE3-8DEE-DEC29E895BC8}"/>
                  </a:ext>
                </a:extLst>
              </p:cNvPr>
              <p:cNvSpPr txBox="1">
                <a:spLocks noRot="1" noChangeAspect="1" noMove="1" noResize="1" noEditPoints="1" noAdjustHandles="1" noChangeArrowheads="1" noChangeShapeType="1" noTextEdit="1"/>
              </p:cNvSpPr>
              <p:nvPr/>
            </p:nvSpPr>
            <p:spPr>
              <a:xfrm>
                <a:off x="1391411" y="5100096"/>
                <a:ext cx="9409176" cy="954107"/>
              </a:xfrm>
              <a:prstGeom prst="rect">
                <a:avLst/>
              </a:prstGeom>
              <a:blipFill>
                <a:blip r:embed="rId6"/>
                <a:stretch>
                  <a:fillRect l="-1295" t="-7051" r="-777" b="-17308"/>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173323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3617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績效衡量方式</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AD20F422-FAFB-440F-A394-7AE7F5DC30CC}"/>
              </a:ext>
            </a:extLst>
          </p:cNvPr>
          <p:cNvSpPr txBox="1"/>
          <p:nvPr/>
        </p:nvSpPr>
        <p:spPr>
          <a:xfrm>
            <a:off x="311911" y="1087964"/>
            <a:ext cx="11568176" cy="3539430"/>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7. </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Sortino</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ratio</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SOR</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）：衡量經過資金加權後，每承擔一單位的下行風險（</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downsiderisk</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）所能賺取的報酬。</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BEFA0D2-16C4-40C6-96B9-808EDCB8951A}"/>
                  </a:ext>
                </a:extLst>
              </p:cNvPr>
              <p:cNvSpPr txBox="1"/>
              <p:nvPr/>
            </p:nvSpPr>
            <p:spPr>
              <a:xfrm>
                <a:off x="3829049" y="2153226"/>
                <a:ext cx="4533900" cy="10122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TW" sz="2800" b="0" i="0" dirty="0" smtClean="0">
                          <a:latin typeface="Times New Roman" panose="02020603050405020304" pitchFamily="18" charset="0"/>
                          <a:cs typeface="Times New Roman" panose="02020603050405020304" pitchFamily="18" charset="0"/>
                        </a:rPr>
                        <m:t>SOR</m:t>
                      </m:r>
                      <m:r>
                        <m:rPr>
                          <m:nor/>
                        </m:rPr>
                        <a:rPr lang="en-US" altLang="zh-TW" sz="2800" b="0" i="0" dirty="0" smtClean="0">
                          <a:latin typeface="Times New Roman" panose="02020603050405020304" pitchFamily="18" charset="0"/>
                          <a:cs typeface="Times New Roman" panose="02020603050405020304" pitchFamily="18" charset="0"/>
                        </a:rPr>
                        <m:t> = </m:t>
                      </m:r>
                      <m:f>
                        <m:fPr>
                          <m:ctrlPr>
                            <a:rPr lang="en-US" altLang="zh-TW" sz="2800" b="0" i="1" dirty="0" smtClean="0">
                              <a:latin typeface="Cambria Math" panose="02040503050406030204" pitchFamily="18" charset="0"/>
                            </a:rPr>
                          </m:ctrlPr>
                        </m:fPr>
                        <m:num>
                          <m:acc>
                            <m:accPr>
                              <m:chr m:val="̅"/>
                              <m:ctrlPr>
                                <a:rPr lang="en-US" altLang="zh-TW" sz="2800" b="0" i="1" dirty="0" smtClean="0">
                                  <a:latin typeface="Cambria Math" panose="02040503050406030204" pitchFamily="18" charset="0"/>
                                </a:rPr>
                              </m:ctrlPr>
                            </m:accPr>
                            <m:e>
                              <m:r>
                                <a:rPr lang="en-US" altLang="zh-TW" sz="2800" b="0" i="1" dirty="0" smtClean="0">
                                  <a:latin typeface="Cambria Math" panose="02040503050406030204" pitchFamily="18" charset="0"/>
                                </a:rPr>
                                <m:t>𝑟</m:t>
                              </m:r>
                            </m:e>
                          </m:acc>
                        </m:num>
                        <m:den>
                          <m:sSubSup>
                            <m:sSubSupPr>
                              <m:ctrlPr>
                                <a:rPr lang="en-US" altLang="zh-TW" sz="2800" b="0" i="1" dirty="0" smtClean="0">
                                  <a:latin typeface="Cambria Math" panose="02040503050406030204" pitchFamily="18" charset="0"/>
                                </a:rPr>
                              </m:ctrlPr>
                            </m:sSubSupPr>
                            <m:e>
                              <m:r>
                                <a:rPr lang="zh-TW" altLang="en-US" sz="2800" b="0" i="1" dirty="0" smtClean="0">
                                  <a:latin typeface="Cambria Math" panose="02040503050406030204" pitchFamily="18" charset="0"/>
                                </a:rPr>
                                <m:t>𝜎</m:t>
                              </m:r>
                            </m:e>
                            <m:sub>
                              <m:r>
                                <a:rPr lang="en-US" altLang="zh-TW" sz="2800" b="0" i="1" dirty="0" smtClean="0">
                                  <a:latin typeface="Cambria Math" panose="02040503050406030204" pitchFamily="18" charset="0"/>
                                </a:rPr>
                                <m:t>𝑟</m:t>
                              </m:r>
                            </m:sub>
                            <m:sup>
                              <m:r>
                                <a:rPr lang="en-US" altLang="zh-TW" sz="2800" b="0" i="1" dirty="0" smtClean="0">
                                  <a:latin typeface="Cambria Math" panose="02040503050406030204" pitchFamily="18" charset="0"/>
                                </a:rPr>
                                <m:t>𝑑</m:t>
                              </m:r>
                            </m:sup>
                          </m:sSubSup>
                        </m:den>
                      </m:f>
                    </m:oMath>
                  </m:oMathPara>
                </a14:m>
                <a:endParaRPr lang="zh-TW" altLang="en-US" sz="2800" dirty="0"/>
              </a:p>
            </p:txBody>
          </p:sp>
        </mc:Choice>
        <mc:Fallback xmlns="">
          <p:sp>
            <p:nvSpPr>
              <p:cNvPr id="10" name="文字方塊 9">
                <a:extLst>
                  <a:ext uri="{FF2B5EF4-FFF2-40B4-BE49-F238E27FC236}">
                    <a16:creationId xmlns:a16="http://schemas.microsoft.com/office/drawing/2014/main" id="{DBEFA0D2-16C4-40C6-96B9-808EDCB8951A}"/>
                  </a:ext>
                </a:extLst>
              </p:cNvPr>
              <p:cNvSpPr txBox="1">
                <a:spLocks noRot="1" noChangeAspect="1" noMove="1" noResize="1" noEditPoints="1" noAdjustHandles="1" noChangeArrowheads="1" noChangeShapeType="1" noTextEdit="1"/>
              </p:cNvSpPr>
              <p:nvPr/>
            </p:nvSpPr>
            <p:spPr>
              <a:xfrm>
                <a:off x="3829049" y="2153226"/>
                <a:ext cx="4533900" cy="101220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BDB16F99-B630-490C-9710-8A10C0278582}"/>
                  </a:ext>
                </a:extLst>
              </p:cNvPr>
              <p:cNvSpPr txBox="1"/>
              <p:nvPr/>
            </p:nvSpPr>
            <p:spPr>
              <a:xfrm>
                <a:off x="-1270001" y="3264265"/>
                <a:ext cx="14732000" cy="17686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Sup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𝜎</m:t>
                          </m:r>
                        </m:e>
                        <m: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𝑟</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𝑑</m:t>
                          </m:r>
                        </m:sup>
                      </m:sSub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 = </m:t>
                      </m:r>
                      <m:rad>
                        <m:radPr>
                          <m:degHide m:val="on"/>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radPr>
                        <m:deg/>
                        <m:e>
                          <m:nary>
                            <m:naryPr>
                              <m:chr m:val="∑"/>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naryPr>
                            <m:sub>
                              <m:r>
                                <m:rPr>
                                  <m:brk m:alnAt="23"/>
                                </m:rPr>
                                <a:rPr lang="en-US" altLang="zh-TW" sz="2800" i="1">
                                  <a:latin typeface="Cambria Math" panose="02040503050406030204" pitchFamily="18" charset="0"/>
                                  <a:ea typeface="標楷體" panose="03000509000000000000" pitchFamily="65" charset="-120"/>
                                  <a:cs typeface="Times New Roman" panose="02020603050405020304" pitchFamily="18" charset="0"/>
                                </a:rPr>
                                <m:t>𝑡</m:t>
                              </m:r>
                              <m:r>
                                <a:rPr lang="en-US" altLang="zh-TW" sz="2800" i="1">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𝑇</m:t>
                              </m:r>
                            </m:sup>
                            <m:e>
                              <m:f>
                                <m:fPr>
                                  <m:ctrlPr>
                                    <a:rPr lang="en-US" altLang="zh-TW" sz="2800" i="1" dirty="0">
                                      <a:latin typeface="Cambria Math" panose="02040503050406030204" pitchFamily="18" charset="0"/>
                                    </a:rPr>
                                  </m:ctrlPr>
                                </m:fPr>
                                <m:num>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𝑐</m:t>
                                      </m:r>
                                    </m:e>
                                    <m:sub>
                                      <m:r>
                                        <a:rPr lang="en-US" altLang="zh-TW" sz="2800" i="1" dirty="0">
                                          <a:latin typeface="Cambria Math" panose="02040503050406030204" pitchFamily="18" charset="0"/>
                                        </a:rPr>
                                        <m:t>𝑡</m:t>
                                      </m:r>
                                    </m:sub>
                                  </m:sSub>
                                </m:num>
                                <m:den>
                                  <m:nary>
                                    <m:naryPr>
                                      <m:chr m:val="∑"/>
                                      <m:ctrlPr>
                                        <a:rPr lang="en-US" altLang="zh-TW" sz="2800" i="1" dirty="0">
                                          <a:latin typeface="Cambria Math" panose="02040503050406030204" pitchFamily="18" charset="0"/>
                                        </a:rPr>
                                      </m:ctrlPr>
                                    </m:naryPr>
                                    <m:sub>
                                      <m:r>
                                        <a:rPr lang="en-US" altLang="zh-TW" sz="2800" b="0" i="1" dirty="0" smtClean="0">
                                          <a:latin typeface="Cambria Math" panose="02040503050406030204" pitchFamily="18" charset="0"/>
                                        </a:rPr>
                                        <m:t>𝑗</m:t>
                                      </m:r>
                                      <m:r>
                                        <a:rPr lang="en-US" altLang="zh-TW" sz="2800" i="1" dirty="0">
                                          <a:latin typeface="Cambria Math" panose="02040503050406030204" pitchFamily="18" charset="0"/>
                                        </a:rPr>
                                        <m:t>=</m:t>
                                      </m:r>
                                      <m:r>
                                        <m:rPr>
                                          <m:brk m:alnAt="23"/>
                                        </m:rPr>
                                        <a:rPr lang="en-US" altLang="zh-TW" sz="2800" i="1" dirty="0">
                                          <a:latin typeface="Cambria Math" panose="02040503050406030204" pitchFamily="18" charset="0"/>
                                        </a:rPr>
                                        <m:t>1</m:t>
                                      </m:r>
                                    </m:sub>
                                    <m:sup>
                                      <m:r>
                                        <a:rPr lang="en-US" altLang="zh-TW" sz="2800" i="1" dirty="0">
                                          <a:latin typeface="Cambria Math" panose="02040503050406030204" pitchFamily="18" charset="0"/>
                                        </a:rPr>
                                        <m:t>𝑇</m:t>
                                      </m:r>
                                    </m:sup>
                                    <m:e>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𝑐</m:t>
                                          </m:r>
                                        </m:e>
                                        <m:sub>
                                          <m:r>
                                            <a:rPr lang="en-US" altLang="zh-TW" sz="2800" b="0" i="1" dirty="0" smtClean="0">
                                              <a:latin typeface="Cambria Math" panose="02040503050406030204" pitchFamily="18" charset="0"/>
                                            </a:rPr>
                                            <m:t>𝑗</m:t>
                                          </m:r>
                                        </m:sub>
                                      </m:sSub>
                                    </m:e>
                                  </m:nary>
                                </m:den>
                              </m:f>
                            </m:e>
                          </m:nary>
                          <m:sSup>
                            <m:sSupPr>
                              <m:ctrlPr>
                                <a:rPr lang="en-US" altLang="zh-TW" sz="2800" i="1" dirty="0">
                                  <a:latin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TW" sz="2800">
                                  <a:latin typeface="Cambria Math" panose="02040503050406030204" pitchFamily="18" charset="0"/>
                                  <a:ea typeface="Cambria Math" panose="02040503050406030204" pitchFamily="18" charset="0"/>
                                  <a:cs typeface="Times New Roman" panose="02020603050405020304" pitchFamily="18" charset="0"/>
                                </a:rPr>
                                <m:t>min</m:t>
                              </m:r>
                              <m:r>
                                <a:rPr lang="en-US" altLang="zh-TW" sz="2800" i="1">
                                  <a:latin typeface="Cambria Math" panose="02040503050406030204" pitchFamily="18" charset="0"/>
                                  <a:ea typeface="Cambria Math" panose="02040503050406030204" pitchFamily="18" charset="0"/>
                                  <a:cs typeface="Times New Roman" panose="02020603050405020304" pitchFamily="18" charset="0"/>
                                </a:rPr>
                                <m:t>⁡(0, </m:t>
                              </m:r>
                              <m:d>
                                <m:dPr>
                                  <m:ctrlPr>
                                    <a:rPr lang="en-US" altLang="zh-TW" sz="28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TW"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i="1">
                                          <a:latin typeface="Cambria Math" panose="02040503050406030204" pitchFamily="18" charset="0"/>
                                          <a:ea typeface="Cambria Math" panose="02040503050406030204" pitchFamily="18" charset="0"/>
                                          <a:cs typeface="Times New Roman" panose="02020603050405020304" pitchFamily="18" charset="0"/>
                                        </a:rPr>
                                        <m:t>𝑟</m:t>
                                      </m:r>
                                    </m:e>
                                    <m:sub>
                                      <m:r>
                                        <a:rPr lang="en-US" altLang="zh-TW" sz="2800" i="1">
                                          <a:latin typeface="Cambria Math" panose="02040503050406030204" pitchFamily="18" charset="0"/>
                                          <a:ea typeface="Cambria Math" panose="02040503050406030204" pitchFamily="18" charset="0"/>
                                          <a:cs typeface="Times New Roman" panose="02020603050405020304" pitchFamily="18" charset="0"/>
                                        </a:rPr>
                                        <m:t>𝑡</m:t>
                                      </m:r>
                                    </m:sub>
                                  </m:sSub>
                                  <m:r>
                                    <a:rPr lang="en-US" altLang="zh-TW" sz="28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TW" sz="2800" i="1" dirty="0">
                                          <a:latin typeface="Cambria Math" panose="02040503050406030204" pitchFamily="18" charset="0"/>
                                        </a:rPr>
                                      </m:ctrlPr>
                                    </m:accPr>
                                    <m:e>
                                      <m:r>
                                        <a:rPr lang="en-US" altLang="zh-TW" sz="2800" i="1" dirty="0">
                                          <a:latin typeface="Cambria Math" panose="02040503050406030204" pitchFamily="18" charset="0"/>
                                        </a:rPr>
                                        <m:t>𝑟</m:t>
                                      </m:r>
                                    </m:e>
                                  </m:acc>
                                </m:e>
                              </m:d>
                              <m:r>
                                <a:rPr lang="en-US" altLang="zh-TW" sz="2800" i="1" dirty="0">
                                  <a:latin typeface="Cambria Math" panose="02040503050406030204" pitchFamily="18" charset="0"/>
                                </a:rPr>
                                <m:t>)</m:t>
                              </m:r>
                            </m:e>
                            <m:sup>
                              <m:r>
                                <a:rPr lang="en-US" altLang="zh-TW" sz="2800" i="1" dirty="0">
                                  <a:latin typeface="Cambria Math" panose="02040503050406030204" pitchFamily="18" charset="0"/>
                                </a:rPr>
                                <m:t>2</m:t>
                              </m:r>
                            </m:sup>
                          </m:sSup>
                        </m:e>
                      </m:rad>
                    </m:oMath>
                  </m:oMathPara>
                </a14:m>
                <a:endParaRPr lang="en-US" altLang="zh-TW" sz="1800" dirty="0">
                  <a:latin typeface="Times New Roman" panose="02020603050405020304" pitchFamily="18" charset="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BDB16F99-B630-490C-9710-8A10C0278582}"/>
                  </a:ext>
                </a:extLst>
              </p:cNvPr>
              <p:cNvSpPr txBox="1">
                <a:spLocks noRot="1" noChangeAspect="1" noMove="1" noResize="1" noEditPoints="1" noAdjustHandles="1" noChangeArrowheads="1" noChangeShapeType="1" noTextEdit="1"/>
              </p:cNvSpPr>
              <p:nvPr/>
            </p:nvSpPr>
            <p:spPr>
              <a:xfrm>
                <a:off x="-1270001" y="3264265"/>
                <a:ext cx="14732000" cy="1768626"/>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1301A7A-9597-4CE3-8DEE-DEC29E895BC8}"/>
                  </a:ext>
                </a:extLst>
              </p:cNvPr>
              <p:cNvSpPr txBox="1"/>
              <p:nvPr/>
            </p:nvSpPr>
            <p:spPr>
              <a:xfrm>
                <a:off x="3344143" y="5368367"/>
                <a:ext cx="5503712"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a:t>
                </a:r>
                <a14:m>
                  <m:oMath xmlns:m="http://schemas.openxmlformats.org/officeDocument/2006/math">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𝑇</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表當年度的交易日數量。</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11301A7A-9597-4CE3-8DEE-DEC29E895BC8}"/>
                  </a:ext>
                </a:extLst>
              </p:cNvPr>
              <p:cNvSpPr txBox="1">
                <a:spLocks noRot="1" noChangeAspect="1" noMove="1" noResize="1" noEditPoints="1" noAdjustHandles="1" noChangeArrowheads="1" noChangeShapeType="1" noTextEdit="1"/>
              </p:cNvSpPr>
              <p:nvPr/>
            </p:nvSpPr>
            <p:spPr>
              <a:xfrm>
                <a:off x="3344143" y="5368367"/>
                <a:ext cx="5503712" cy="523220"/>
              </a:xfrm>
              <a:prstGeom prst="rect">
                <a:avLst/>
              </a:prstGeom>
              <a:blipFill>
                <a:blip r:embed="rId6"/>
                <a:stretch>
                  <a:fillRect l="-2328" t="-12941" r="-1330" b="-32941"/>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65324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3617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績效衡量方式</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AD20F422-FAFB-440F-A394-7AE7F5DC30CC}"/>
              </a:ext>
            </a:extLst>
          </p:cNvPr>
          <p:cNvSpPr txBox="1"/>
          <p:nvPr/>
        </p:nvSpPr>
        <p:spPr>
          <a:xfrm>
            <a:off x="311912" y="1058328"/>
            <a:ext cx="11568176" cy="2677656"/>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8. Pair-based Sharpe ratio</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PSHR</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）：在配對的層級下，衡量每承擔一單位風險所能賺取的報酬。</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BEFA0D2-16C4-40C6-96B9-808EDCB8951A}"/>
                  </a:ext>
                </a:extLst>
              </p:cNvPr>
              <p:cNvSpPr txBox="1"/>
              <p:nvPr/>
            </p:nvSpPr>
            <p:spPr>
              <a:xfrm>
                <a:off x="3829049" y="1948583"/>
                <a:ext cx="4533900" cy="10192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TW" sz="2800" b="0" i="1" dirty="0" smtClean="0">
                          <a:latin typeface="Times New Roman" panose="02020603050405020304" pitchFamily="18" charset="0"/>
                          <a:cs typeface="Times New Roman" panose="02020603050405020304" pitchFamily="18" charset="0"/>
                        </a:rPr>
                        <m:t>P</m:t>
                      </m:r>
                      <m:r>
                        <m:rPr>
                          <m:nor/>
                        </m:rPr>
                        <a:rPr lang="en-US" altLang="zh-TW" sz="2800" i="1" dirty="0" smtClean="0">
                          <a:latin typeface="Times New Roman" panose="02020603050405020304" pitchFamily="18" charset="0"/>
                          <a:cs typeface="Times New Roman" panose="02020603050405020304" pitchFamily="18" charset="0"/>
                        </a:rPr>
                        <m:t>S</m:t>
                      </m:r>
                      <m:r>
                        <m:rPr>
                          <m:nor/>
                        </m:rPr>
                        <a:rPr lang="en-US" altLang="zh-TW" sz="2800" b="0" i="1" dirty="0" smtClean="0">
                          <a:latin typeface="Times New Roman" panose="02020603050405020304" pitchFamily="18" charset="0"/>
                          <a:cs typeface="Times New Roman" panose="02020603050405020304" pitchFamily="18" charset="0"/>
                        </a:rPr>
                        <m:t>HR</m:t>
                      </m:r>
                      <m:r>
                        <m:rPr>
                          <m:nor/>
                        </m:rPr>
                        <a:rPr lang="en-US" altLang="zh-TW" sz="2800" b="0" i="1" dirty="0" smtClean="0">
                          <a:latin typeface="Times New Roman" panose="02020603050405020304" pitchFamily="18" charset="0"/>
                          <a:cs typeface="Times New Roman" panose="02020603050405020304" pitchFamily="18" charset="0"/>
                        </a:rPr>
                        <m:t> </m:t>
                      </m:r>
                      <m:r>
                        <m:rPr>
                          <m:nor/>
                        </m:rPr>
                        <a:rPr lang="en-US" altLang="zh-TW" sz="2800" b="0" i="0" dirty="0" smtClean="0">
                          <a:latin typeface="Times New Roman" panose="02020603050405020304" pitchFamily="18" charset="0"/>
                          <a:cs typeface="Times New Roman" panose="02020603050405020304" pitchFamily="18" charset="0"/>
                        </a:rPr>
                        <m:t>= </m:t>
                      </m:r>
                      <m:f>
                        <m:fPr>
                          <m:ctrlPr>
                            <a:rPr lang="en-US" altLang="zh-TW" sz="2800" b="0" i="1" dirty="0" smtClean="0">
                              <a:latin typeface="Cambria Math" panose="02040503050406030204" pitchFamily="18" charset="0"/>
                            </a:rPr>
                          </m:ctrlPr>
                        </m:fPr>
                        <m:num>
                          <m:sSub>
                            <m:sSubPr>
                              <m:ctrlPr>
                                <a:rPr lang="en-US" altLang="zh-TW" sz="2800" b="0" i="1" dirty="0" smtClean="0">
                                  <a:latin typeface="Cambria Math" panose="02040503050406030204" pitchFamily="18" charset="0"/>
                                </a:rPr>
                              </m:ctrlPr>
                            </m:sSubPr>
                            <m:e>
                              <m:acc>
                                <m:accPr>
                                  <m:chr m:val="̅"/>
                                  <m:ctrlPr>
                                    <a:rPr lang="en-US" altLang="zh-TW" sz="2800" b="0" i="1" dirty="0" smtClean="0">
                                      <a:latin typeface="Cambria Math" panose="02040503050406030204" pitchFamily="18" charset="0"/>
                                      <a:cs typeface="Times New Roman" panose="02020603050405020304" pitchFamily="18" charset="0"/>
                                    </a:rPr>
                                  </m:ctrlPr>
                                </m:accPr>
                                <m:e>
                                  <m:r>
                                    <a:rPr lang="en-US" altLang="zh-TW" sz="2800" b="0" i="1" dirty="0" smtClean="0">
                                      <a:latin typeface="Cambria Math" panose="02040503050406030204" pitchFamily="18" charset="0"/>
                                      <a:cs typeface="Times New Roman" panose="02020603050405020304" pitchFamily="18" charset="0"/>
                                    </a:rPr>
                                    <m:t>𝑟</m:t>
                                  </m:r>
                                </m:e>
                              </m:acc>
                            </m:e>
                            <m:sub>
                              <m:r>
                                <a:rPr lang="en-US" altLang="zh-TW" sz="2800" b="0" i="1" dirty="0" smtClean="0">
                                  <a:latin typeface="Cambria Math" panose="02040503050406030204" pitchFamily="18" charset="0"/>
                                </a:rPr>
                                <m:t>𝑝</m:t>
                              </m:r>
                            </m:sub>
                          </m:sSub>
                        </m:num>
                        <m:den>
                          <m:sSub>
                            <m:sSubPr>
                              <m:ctrlPr>
                                <a:rPr lang="en-US" altLang="zh-TW" sz="2800" b="0" i="1" dirty="0" smtClean="0">
                                  <a:latin typeface="Cambria Math" panose="02040503050406030204" pitchFamily="18" charset="0"/>
                                </a:rPr>
                              </m:ctrlPr>
                            </m:sSubPr>
                            <m:e>
                              <m:r>
                                <a:rPr lang="zh-TW" altLang="en-US" sz="2800" b="0" i="1" dirty="0" smtClean="0">
                                  <a:latin typeface="Cambria Math" panose="02040503050406030204" pitchFamily="18" charset="0"/>
                                </a:rPr>
                                <m:t>𝜎</m:t>
                              </m:r>
                            </m:e>
                            <m:sub>
                              <m:r>
                                <a:rPr lang="en-US" altLang="zh-TW" sz="2800" b="0" i="1" dirty="0" smtClean="0">
                                  <a:latin typeface="Cambria Math" panose="02040503050406030204" pitchFamily="18" charset="0"/>
                                </a:rPr>
                                <m:t>𝑝</m:t>
                              </m:r>
                            </m:sub>
                          </m:sSub>
                        </m:den>
                      </m:f>
                    </m:oMath>
                  </m:oMathPara>
                </a14:m>
                <a:endParaRPr lang="zh-TW" altLang="en-US" sz="2800" dirty="0"/>
              </a:p>
            </p:txBody>
          </p:sp>
        </mc:Choice>
        <mc:Fallback xmlns="">
          <p:sp>
            <p:nvSpPr>
              <p:cNvPr id="10" name="文字方塊 9">
                <a:extLst>
                  <a:ext uri="{FF2B5EF4-FFF2-40B4-BE49-F238E27FC236}">
                    <a16:creationId xmlns:a16="http://schemas.microsoft.com/office/drawing/2014/main" id="{DBEFA0D2-16C4-40C6-96B9-808EDCB8951A}"/>
                  </a:ext>
                </a:extLst>
              </p:cNvPr>
              <p:cNvSpPr txBox="1">
                <a:spLocks noRot="1" noChangeAspect="1" noMove="1" noResize="1" noEditPoints="1" noAdjustHandles="1" noChangeArrowheads="1" noChangeShapeType="1" noTextEdit="1"/>
              </p:cNvSpPr>
              <p:nvPr/>
            </p:nvSpPr>
            <p:spPr>
              <a:xfrm>
                <a:off x="3829049" y="1948583"/>
                <a:ext cx="4533900" cy="1019253"/>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BDB16F99-B630-490C-9710-8A10C0278582}"/>
                  </a:ext>
                </a:extLst>
              </p:cNvPr>
              <p:cNvSpPr txBox="1"/>
              <p:nvPr/>
            </p:nvSpPr>
            <p:spPr>
              <a:xfrm>
                <a:off x="782216" y="3061135"/>
                <a:ext cx="10800588" cy="14671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2800" i="1" dirty="0" smtClean="0">
                              <a:latin typeface="Cambria Math" panose="02040503050406030204" pitchFamily="18" charset="0"/>
                            </a:rPr>
                          </m:ctrlPr>
                        </m:sSubPr>
                        <m:e>
                          <m:acc>
                            <m:accPr>
                              <m:chr m:val="̅"/>
                              <m:ctrlPr>
                                <a:rPr lang="en-US" altLang="zh-TW" sz="2800" i="1" dirty="0">
                                  <a:latin typeface="Cambria Math" panose="02040503050406030204" pitchFamily="18" charset="0"/>
                                  <a:cs typeface="Times New Roman" panose="02020603050405020304" pitchFamily="18" charset="0"/>
                                </a:rPr>
                              </m:ctrlPr>
                            </m:accPr>
                            <m:e>
                              <m:r>
                                <a:rPr lang="en-US" altLang="zh-TW" sz="2800" i="1" dirty="0">
                                  <a:latin typeface="Cambria Math" panose="02040503050406030204" pitchFamily="18" charset="0"/>
                                  <a:cs typeface="Times New Roman" panose="02020603050405020304" pitchFamily="18" charset="0"/>
                                </a:rPr>
                                <m:t>𝑟</m:t>
                              </m:r>
                            </m:e>
                          </m:acc>
                        </m:e>
                        <m:sub>
                          <m:r>
                            <a:rPr lang="en-US" altLang="zh-TW" sz="2800" i="1" dirty="0">
                              <a:latin typeface="Cambria Math" panose="02040503050406030204" pitchFamily="18" charset="0"/>
                            </a:rPr>
                            <m:t>𝑝</m:t>
                          </m:r>
                        </m:sub>
                      </m:sSub>
                      <m:r>
                        <a:rPr lang="en-US" altLang="zh-TW" sz="2800" dirty="0">
                          <a:latin typeface="Cambria Math" panose="02040503050406030204" pitchFamily="18" charset="0"/>
                          <a:cs typeface="Times New Roman" panose="02020603050405020304" pitchFamily="18" charset="0"/>
                        </a:rPr>
                        <m:t>=</m:t>
                      </m:r>
                      <m:f>
                        <m:fPr>
                          <m:ctrlPr>
                            <a:rPr lang="en-US" altLang="zh-TW" sz="2800" i="1" dirty="0" smtClean="0">
                              <a:latin typeface="Cambria Math" panose="02040503050406030204" pitchFamily="18" charset="0"/>
                              <a:cs typeface="Times New Roman" panose="02020603050405020304" pitchFamily="18" charset="0"/>
                            </a:rPr>
                          </m:ctrlPr>
                        </m:fPr>
                        <m:num>
                          <m:r>
                            <a:rPr lang="en-US" altLang="zh-TW" sz="2800" b="0" i="1" dirty="0" smtClean="0">
                              <a:latin typeface="Cambria Math" panose="02040503050406030204" pitchFamily="18" charset="0"/>
                              <a:cs typeface="Times New Roman" panose="02020603050405020304" pitchFamily="18" charset="0"/>
                            </a:rPr>
                            <m:t>1</m:t>
                          </m:r>
                        </m:num>
                        <m:den>
                          <m:r>
                            <a:rPr lang="en-US" altLang="zh-TW" sz="2800" b="0" i="1" dirty="0" smtClean="0">
                              <a:latin typeface="Cambria Math" panose="02040503050406030204" pitchFamily="18" charset="0"/>
                              <a:cs typeface="Times New Roman" panose="02020603050405020304" pitchFamily="18" charset="0"/>
                            </a:rPr>
                            <m:t>𝑁</m:t>
                          </m:r>
                        </m:den>
                      </m:f>
                      <m:nary>
                        <m:naryPr>
                          <m:chr m:val="∑"/>
                          <m:ctrlPr>
                            <a:rPr lang="en-US" altLang="zh-TW" sz="2800" i="1" dirty="0" smtClean="0">
                              <a:latin typeface="Cambria Math" panose="02040503050406030204" pitchFamily="18" charset="0"/>
                              <a:cs typeface="Times New Roman" panose="02020603050405020304" pitchFamily="18" charset="0"/>
                            </a:rPr>
                          </m:ctrlPr>
                        </m:naryPr>
                        <m:sub>
                          <m:r>
                            <m:rPr>
                              <m:brk m:alnAt="23"/>
                            </m:rPr>
                            <a:rPr lang="en-US" altLang="zh-TW" sz="2800" b="0" i="1" dirty="0" smtClean="0">
                              <a:latin typeface="Cambria Math" panose="02040503050406030204" pitchFamily="18" charset="0"/>
                              <a:cs typeface="Times New Roman" panose="02020603050405020304" pitchFamily="18" charset="0"/>
                            </a:rPr>
                            <m:t>𝑖</m:t>
                          </m:r>
                          <m:r>
                            <a:rPr lang="en-US" altLang="zh-TW" sz="2800" b="0" i="1" dirty="0" smtClean="0">
                              <a:latin typeface="Cambria Math" panose="02040503050406030204" pitchFamily="18" charset="0"/>
                              <a:cs typeface="Times New Roman" panose="02020603050405020304" pitchFamily="18" charset="0"/>
                            </a:rPr>
                            <m:t>=</m:t>
                          </m:r>
                          <m:r>
                            <a:rPr lang="en-US" altLang="zh-TW" sz="2800" b="0" i="1" dirty="0" smtClean="0">
                              <a:latin typeface="Cambria Math" panose="02040503050406030204" pitchFamily="18" charset="0"/>
                              <a:cs typeface="Times New Roman" panose="02020603050405020304" pitchFamily="18" charset="0"/>
                            </a:rPr>
                            <m:t>1</m:t>
                          </m:r>
                        </m:sub>
                        <m:sup>
                          <m:r>
                            <a:rPr lang="en-US" altLang="zh-TW" sz="2800" b="0" i="1" dirty="0" smtClean="0">
                              <a:latin typeface="Cambria Math" panose="02040503050406030204" pitchFamily="18" charset="0"/>
                              <a:cs typeface="Times New Roman" panose="02020603050405020304" pitchFamily="18" charset="0"/>
                            </a:rPr>
                            <m:t>𝑁</m:t>
                          </m:r>
                        </m:sup>
                        <m:e>
                          <m:sSubSup>
                            <m:sSubSupPr>
                              <m:ctrlPr>
                                <a:rPr lang="en-US" altLang="zh-TW" sz="2800" i="1" dirty="0" smtClean="0">
                                  <a:latin typeface="Cambria Math" panose="02040503050406030204" pitchFamily="18" charset="0"/>
                                  <a:cs typeface="Times New Roman" panose="02020603050405020304" pitchFamily="18" charset="0"/>
                                </a:rPr>
                              </m:ctrlPr>
                            </m:sSubSupPr>
                            <m:e>
                              <m:r>
                                <a:rPr lang="en-US" altLang="zh-TW" sz="2800" b="0" i="1" dirty="0" smtClean="0">
                                  <a:latin typeface="Cambria Math" panose="02040503050406030204" pitchFamily="18" charset="0"/>
                                  <a:cs typeface="Times New Roman" panose="02020603050405020304" pitchFamily="18" charset="0"/>
                                </a:rPr>
                                <m:t>𝑟</m:t>
                              </m:r>
                            </m:e>
                            <m:sub>
                              <m:r>
                                <a:rPr lang="en-US" altLang="zh-TW" sz="2800" b="0" i="1" dirty="0" smtClean="0">
                                  <a:latin typeface="Cambria Math" panose="02040503050406030204" pitchFamily="18" charset="0"/>
                                  <a:cs typeface="Times New Roman" panose="02020603050405020304" pitchFamily="18" charset="0"/>
                                </a:rPr>
                                <m:t>𝑝</m:t>
                              </m:r>
                            </m:sub>
                            <m:sup>
                              <m:r>
                                <a:rPr lang="en-US" altLang="zh-TW" sz="2800" b="0" i="1" dirty="0" smtClean="0">
                                  <a:latin typeface="Cambria Math" panose="02040503050406030204" pitchFamily="18" charset="0"/>
                                  <a:cs typeface="Times New Roman" panose="02020603050405020304" pitchFamily="18" charset="0"/>
                                </a:rPr>
                                <m:t>𝑖</m:t>
                              </m:r>
                            </m:sup>
                          </m:sSubSup>
                        </m:e>
                      </m:nary>
                      <m:r>
                        <a:rPr lang="en-US" altLang="zh-TW" sz="2800" b="0" i="1" dirty="0" smtClean="0">
                          <a:latin typeface="Cambria Math" panose="02040503050406030204" pitchFamily="18" charset="0"/>
                          <a:cs typeface="Times New Roman" panose="02020603050405020304" pitchFamily="18" charset="0"/>
                        </a:rPr>
                        <m:t>,  </m:t>
                      </m:r>
                      <m:sSubSup>
                        <m:sSubSupPr>
                          <m:ctrlPr>
                            <a:rPr lang="en-US" altLang="zh-TW" sz="2800" i="1" dirty="0">
                              <a:latin typeface="Cambria Math" panose="02040503050406030204" pitchFamily="18" charset="0"/>
                              <a:cs typeface="Times New Roman" panose="02020603050405020304" pitchFamily="18" charset="0"/>
                            </a:rPr>
                          </m:ctrlPr>
                        </m:sSubSupPr>
                        <m:e>
                          <m:r>
                            <a:rPr lang="en-US" altLang="zh-TW" sz="2800" i="1" dirty="0">
                              <a:latin typeface="Cambria Math" panose="02040503050406030204" pitchFamily="18" charset="0"/>
                              <a:cs typeface="Times New Roman" panose="02020603050405020304" pitchFamily="18" charset="0"/>
                            </a:rPr>
                            <m:t>𝑟</m:t>
                          </m:r>
                        </m:e>
                        <m:sub>
                          <m:r>
                            <a:rPr lang="en-US" altLang="zh-TW" sz="2800" i="1" dirty="0">
                              <a:latin typeface="Cambria Math" panose="02040503050406030204" pitchFamily="18" charset="0"/>
                              <a:cs typeface="Times New Roman" panose="02020603050405020304" pitchFamily="18" charset="0"/>
                            </a:rPr>
                            <m:t>𝑝</m:t>
                          </m:r>
                        </m:sub>
                        <m:sup>
                          <m:r>
                            <a:rPr lang="en-US" altLang="zh-TW" sz="2800" i="1" dirty="0">
                              <a:latin typeface="Cambria Math" panose="02040503050406030204" pitchFamily="18" charset="0"/>
                              <a:cs typeface="Times New Roman" panose="02020603050405020304" pitchFamily="18" charset="0"/>
                            </a:rPr>
                            <m:t>𝑖</m:t>
                          </m:r>
                        </m:sup>
                      </m:sSub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 </m:t>
                      </m:r>
                      <m:f>
                        <m:f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fPr>
                        <m:num>
                          <m:sSubSup>
                            <m:sSub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𝑃𝑟𝑜𝑓𝑖𝑡</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𝑝</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bSup>
                        </m:num>
                        <m:den>
                          <m:sSubSup>
                            <m:sSub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𝑐</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𝑝</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bSup>
                        </m:den>
                      </m:f>
                      <m:r>
                        <a:rPr lang="en-US" altLang="zh-TW" sz="2800" b="0" i="0" smtClean="0">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  </m:t>
                      </m:r>
                      <m:sSub>
                        <m:sSub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bPr>
                        <m:e>
                          <m:r>
                            <a:rPr lang="zh-TW" altLang="en-US" sz="2800" i="1">
                              <a:latin typeface="Cambria Math" panose="02040503050406030204" pitchFamily="18" charset="0"/>
                              <a:ea typeface="標楷體" panose="03000509000000000000" pitchFamily="65" charset="-120"/>
                              <a:cs typeface="Times New Roman" panose="02020603050405020304" pitchFamily="18" charset="0"/>
                            </a:rPr>
                            <m:t>𝜎</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𝑝</m:t>
                          </m:r>
                        </m:sub>
                      </m:sSub>
                      <m:r>
                        <a:rPr lang="en-US" altLang="zh-TW" sz="2800" i="1">
                          <a:latin typeface="Cambria Math" panose="02040503050406030204" pitchFamily="18" charset="0"/>
                          <a:ea typeface="標楷體" panose="03000509000000000000" pitchFamily="65" charset="-120"/>
                          <a:cs typeface="Times New Roman" panose="02020603050405020304" pitchFamily="18" charset="0"/>
                        </a:rPr>
                        <m:t> = </m:t>
                      </m:r>
                      <m:rad>
                        <m:radPr>
                          <m:degHide m:val="on"/>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radPr>
                        <m:deg/>
                        <m:e>
                          <m:f>
                            <m:f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fPr>
                            <m:num>
                              <m:nary>
                                <m:naryPr>
                                  <m:chr m:val="∑"/>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naryPr>
                                <m:sub>
                                  <m:r>
                                    <m:rPr>
                                      <m:brk m:alnAt="23"/>
                                    </m:r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𝑁</m:t>
                                  </m:r>
                                </m:sup>
                                <m:e>
                                  <m:sSup>
                                    <m:sSupPr>
                                      <m:ctrl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sSubSup>
                                        <m:sSub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𝑟</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𝑝</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b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sSub>
                                        <m:sSubPr>
                                          <m:ctrlPr>
                                            <a:rPr lang="en-US" altLang="zh-TW" sz="2800" i="1" dirty="0">
                                              <a:latin typeface="Cambria Math" panose="02040503050406030204" pitchFamily="18" charset="0"/>
                                            </a:rPr>
                                          </m:ctrlPr>
                                        </m:sSubPr>
                                        <m:e>
                                          <m:acc>
                                            <m:accPr>
                                              <m:chr m:val="̅"/>
                                              <m:ctrlPr>
                                                <a:rPr lang="en-US" altLang="zh-TW" sz="2800" i="1" dirty="0">
                                                  <a:latin typeface="Cambria Math" panose="02040503050406030204" pitchFamily="18" charset="0"/>
                                                  <a:cs typeface="Times New Roman" panose="02020603050405020304" pitchFamily="18" charset="0"/>
                                                </a:rPr>
                                              </m:ctrlPr>
                                            </m:accPr>
                                            <m:e>
                                              <m:r>
                                                <a:rPr lang="en-US" altLang="zh-TW" sz="2800" i="1" dirty="0">
                                                  <a:latin typeface="Cambria Math" panose="02040503050406030204" pitchFamily="18" charset="0"/>
                                                  <a:cs typeface="Times New Roman" panose="02020603050405020304" pitchFamily="18" charset="0"/>
                                                </a:rPr>
                                                <m:t>𝑟</m:t>
                                              </m:r>
                                            </m:e>
                                          </m:acc>
                                        </m:e>
                                        <m:sub>
                                          <m:r>
                                            <a:rPr lang="en-US" altLang="zh-TW" sz="2800" i="1" dirty="0">
                                              <a:latin typeface="Cambria Math" panose="02040503050406030204" pitchFamily="18" charset="0"/>
                                            </a:rPr>
                                            <m:t>𝑝</m:t>
                                          </m:r>
                                        </m:sub>
                                      </m:sSub>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m:t>
                                      </m:r>
                                    </m:e>
                                    <m:sup>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2</m:t>
                                      </m:r>
                                    </m:sup>
                                  </m:sSup>
                                </m:e>
                              </m:nary>
                            </m:num>
                            <m:den>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𝑁</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m:t>
                              </m:r>
                            </m:den>
                          </m:f>
                        </m:e>
                      </m:rad>
                    </m:oMath>
                  </m:oMathPara>
                </a14:m>
                <a:endParaRPr lang="en-US" altLang="zh-TW" sz="1800" dirty="0">
                  <a:latin typeface="Times New Roman" panose="02020603050405020304" pitchFamily="18" charset="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BDB16F99-B630-490C-9710-8A10C0278582}"/>
                  </a:ext>
                </a:extLst>
              </p:cNvPr>
              <p:cNvSpPr txBox="1">
                <a:spLocks noRot="1" noChangeAspect="1" noMove="1" noResize="1" noEditPoints="1" noAdjustHandles="1" noChangeArrowheads="1" noChangeShapeType="1" noTextEdit="1"/>
              </p:cNvSpPr>
              <p:nvPr/>
            </p:nvSpPr>
            <p:spPr>
              <a:xfrm>
                <a:off x="782216" y="3061135"/>
                <a:ext cx="10800588" cy="1467133"/>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1301A7A-9597-4CE3-8DEE-DEC29E895BC8}"/>
                  </a:ext>
                </a:extLst>
              </p:cNvPr>
              <p:cNvSpPr txBox="1"/>
              <p:nvPr/>
            </p:nvSpPr>
            <p:spPr>
              <a:xfrm>
                <a:off x="782216" y="4900659"/>
                <a:ext cx="11184383" cy="1068241"/>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a:t>
                </a:r>
                <a14:m>
                  <m:oMath xmlns:m="http://schemas.openxmlformats.org/officeDocument/2006/math">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𝑁</m:t>
                    </m:r>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 </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表當年度的總開倉配對之數量；</a:t>
                </a:r>
                <a14:m>
                  <m:oMath xmlns:m="http://schemas.openxmlformats.org/officeDocument/2006/math">
                    <m:sSubSup>
                      <m:sSubSupPr>
                        <m:ctrlP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𝑐</m:t>
                        </m:r>
                      </m:e>
                      <m:sub>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𝑝</m:t>
                        </m:r>
                      </m:sub>
                      <m:sup>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𝑖</m:t>
                        </m:r>
                      </m:sup>
                    </m:sSub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表配對</a:t>
                </a:r>
                <a14:m>
                  <m:oMath xmlns:m="http://schemas.openxmlformats.org/officeDocument/2006/math">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𝑖</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的開倉動用資金；</a:t>
                </a:r>
                <a14:m>
                  <m:oMath xmlns:m="http://schemas.openxmlformats.org/officeDocument/2006/math">
                    <m:sSubSup>
                      <m:sSub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𝑃𝑟𝑜𝑓𝑖𝑡</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𝑝</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b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表配對</a:t>
                </a:r>
                <a14:m>
                  <m:oMath xmlns:m="http://schemas.openxmlformats.org/officeDocument/2006/math">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𝑖</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的總損益。</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11301A7A-9597-4CE3-8DEE-DEC29E895BC8}"/>
                  </a:ext>
                </a:extLst>
              </p:cNvPr>
              <p:cNvSpPr txBox="1">
                <a:spLocks noRot="1" noChangeAspect="1" noMove="1" noResize="1" noEditPoints="1" noAdjustHandles="1" noChangeArrowheads="1" noChangeShapeType="1" noTextEdit="1"/>
              </p:cNvSpPr>
              <p:nvPr/>
            </p:nvSpPr>
            <p:spPr>
              <a:xfrm>
                <a:off x="782216" y="4900659"/>
                <a:ext cx="11184383" cy="1068241"/>
              </a:xfrm>
              <a:prstGeom prst="rect">
                <a:avLst/>
              </a:prstGeom>
              <a:blipFill>
                <a:blip r:embed="rId6"/>
                <a:stretch>
                  <a:fillRect l="-1090" t="-4571" b="-12000"/>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3331765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3617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績效衡量方式</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AD20F422-FAFB-440F-A394-7AE7F5DC30CC}"/>
              </a:ext>
            </a:extLst>
          </p:cNvPr>
          <p:cNvSpPr txBox="1"/>
          <p:nvPr/>
        </p:nvSpPr>
        <p:spPr>
          <a:xfrm>
            <a:off x="311912" y="1058328"/>
            <a:ext cx="11568176" cy="2677656"/>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9. Pair-based </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Sortino</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ratio</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PSOR</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）：在配對的層級下，衡量每承擔一單位的下行風險（</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downside risk</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）所能賺取的報酬。</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BEFA0D2-16C4-40C6-96B9-808EDCB8951A}"/>
                  </a:ext>
                </a:extLst>
              </p:cNvPr>
              <p:cNvSpPr txBox="1"/>
              <p:nvPr/>
            </p:nvSpPr>
            <p:spPr>
              <a:xfrm>
                <a:off x="3829049" y="2100303"/>
                <a:ext cx="4533900" cy="10866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TW" sz="2800" b="0" i="1" dirty="0" smtClean="0">
                          <a:latin typeface="Times New Roman" panose="02020603050405020304" pitchFamily="18" charset="0"/>
                          <a:cs typeface="Times New Roman" panose="02020603050405020304" pitchFamily="18" charset="0"/>
                        </a:rPr>
                        <m:t>P</m:t>
                      </m:r>
                      <m:r>
                        <m:rPr>
                          <m:nor/>
                        </m:rPr>
                        <a:rPr lang="en-US" altLang="zh-TW" sz="2800" i="1" dirty="0" smtClean="0">
                          <a:latin typeface="Times New Roman" panose="02020603050405020304" pitchFamily="18" charset="0"/>
                          <a:cs typeface="Times New Roman" panose="02020603050405020304" pitchFamily="18" charset="0"/>
                        </a:rPr>
                        <m:t>S</m:t>
                      </m:r>
                      <m:r>
                        <m:rPr>
                          <m:nor/>
                        </m:rPr>
                        <a:rPr lang="en-US" altLang="zh-TW" sz="2800" b="0" i="1" dirty="0" smtClean="0">
                          <a:latin typeface="Times New Roman" panose="02020603050405020304" pitchFamily="18" charset="0"/>
                          <a:cs typeface="Times New Roman" panose="02020603050405020304" pitchFamily="18" charset="0"/>
                        </a:rPr>
                        <m:t>OR</m:t>
                      </m:r>
                      <m:r>
                        <m:rPr>
                          <m:nor/>
                        </m:rPr>
                        <a:rPr lang="en-US" altLang="zh-TW" sz="2800" b="0" i="1" dirty="0" smtClean="0">
                          <a:latin typeface="Times New Roman" panose="02020603050405020304" pitchFamily="18" charset="0"/>
                          <a:cs typeface="Times New Roman" panose="02020603050405020304" pitchFamily="18" charset="0"/>
                        </a:rPr>
                        <m:t> </m:t>
                      </m:r>
                      <m:r>
                        <m:rPr>
                          <m:nor/>
                        </m:rPr>
                        <a:rPr lang="en-US" altLang="zh-TW" sz="2800" b="0" i="0" dirty="0" smtClean="0">
                          <a:latin typeface="Times New Roman" panose="02020603050405020304" pitchFamily="18" charset="0"/>
                          <a:cs typeface="Times New Roman" panose="02020603050405020304" pitchFamily="18" charset="0"/>
                        </a:rPr>
                        <m:t>= </m:t>
                      </m:r>
                      <m:f>
                        <m:fPr>
                          <m:ctrlPr>
                            <a:rPr lang="en-US" altLang="zh-TW" sz="2800" b="0" i="1" dirty="0" smtClean="0">
                              <a:latin typeface="Cambria Math" panose="02040503050406030204" pitchFamily="18" charset="0"/>
                            </a:rPr>
                          </m:ctrlPr>
                        </m:fPr>
                        <m:num>
                          <m:sSub>
                            <m:sSubPr>
                              <m:ctrlPr>
                                <a:rPr lang="en-US" altLang="zh-TW" sz="2800" b="0" i="1" dirty="0" smtClean="0">
                                  <a:latin typeface="Cambria Math" panose="02040503050406030204" pitchFamily="18" charset="0"/>
                                </a:rPr>
                              </m:ctrlPr>
                            </m:sSubPr>
                            <m:e>
                              <m:acc>
                                <m:accPr>
                                  <m:chr m:val="̅"/>
                                  <m:ctrlPr>
                                    <a:rPr lang="en-US" altLang="zh-TW" sz="2800" b="0" i="1" dirty="0" smtClean="0">
                                      <a:latin typeface="Cambria Math" panose="02040503050406030204" pitchFamily="18" charset="0"/>
                                      <a:cs typeface="Times New Roman" panose="02020603050405020304" pitchFamily="18" charset="0"/>
                                    </a:rPr>
                                  </m:ctrlPr>
                                </m:accPr>
                                <m:e>
                                  <m:r>
                                    <a:rPr lang="en-US" altLang="zh-TW" sz="2800" b="0" i="1" dirty="0" smtClean="0">
                                      <a:latin typeface="Cambria Math" panose="02040503050406030204" pitchFamily="18" charset="0"/>
                                      <a:cs typeface="Times New Roman" panose="02020603050405020304" pitchFamily="18" charset="0"/>
                                    </a:rPr>
                                    <m:t>𝑟</m:t>
                                  </m:r>
                                </m:e>
                              </m:acc>
                            </m:e>
                            <m:sub>
                              <m:r>
                                <a:rPr lang="en-US" altLang="zh-TW" sz="2800" b="0" i="1" dirty="0" smtClean="0">
                                  <a:latin typeface="Cambria Math" panose="02040503050406030204" pitchFamily="18" charset="0"/>
                                </a:rPr>
                                <m:t>𝑝</m:t>
                              </m:r>
                            </m:sub>
                          </m:sSub>
                        </m:num>
                        <m:den>
                          <m:sSubSup>
                            <m:sSubSupPr>
                              <m:ctrlPr>
                                <a:rPr lang="en-US" altLang="zh-TW" sz="2800" b="0" i="1" dirty="0" smtClean="0">
                                  <a:latin typeface="Cambria Math" panose="02040503050406030204" pitchFamily="18" charset="0"/>
                                </a:rPr>
                              </m:ctrlPr>
                            </m:sSubSupPr>
                            <m:e>
                              <m:r>
                                <a:rPr lang="zh-TW" altLang="en-US" sz="2800" b="0" i="1" dirty="0" smtClean="0">
                                  <a:latin typeface="Cambria Math" panose="02040503050406030204" pitchFamily="18" charset="0"/>
                                </a:rPr>
                                <m:t>𝜎</m:t>
                              </m:r>
                            </m:e>
                            <m:sub>
                              <m:r>
                                <a:rPr lang="en-US" altLang="zh-TW" sz="2800" b="0" i="1" dirty="0" smtClean="0">
                                  <a:latin typeface="Cambria Math" panose="02040503050406030204" pitchFamily="18" charset="0"/>
                                </a:rPr>
                                <m:t>𝑝</m:t>
                              </m:r>
                            </m:sub>
                            <m:sup>
                              <m:r>
                                <a:rPr lang="en-US" altLang="zh-TW" sz="2800" b="0" i="1" dirty="0" smtClean="0">
                                  <a:latin typeface="Cambria Math" panose="02040503050406030204" pitchFamily="18" charset="0"/>
                                </a:rPr>
                                <m:t>𝑑</m:t>
                              </m:r>
                            </m:sup>
                          </m:sSubSup>
                        </m:den>
                      </m:f>
                    </m:oMath>
                  </m:oMathPara>
                </a14:m>
                <a:endParaRPr lang="zh-TW" altLang="en-US" sz="2800" dirty="0"/>
              </a:p>
            </p:txBody>
          </p:sp>
        </mc:Choice>
        <mc:Fallback xmlns="">
          <p:sp>
            <p:nvSpPr>
              <p:cNvPr id="10" name="文字方塊 9">
                <a:extLst>
                  <a:ext uri="{FF2B5EF4-FFF2-40B4-BE49-F238E27FC236}">
                    <a16:creationId xmlns:a16="http://schemas.microsoft.com/office/drawing/2014/main" id="{DBEFA0D2-16C4-40C6-96B9-808EDCB8951A}"/>
                  </a:ext>
                </a:extLst>
              </p:cNvPr>
              <p:cNvSpPr txBox="1">
                <a:spLocks noRot="1" noChangeAspect="1" noMove="1" noResize="1" noEditPoints="1" noAdjustHandles="1" noChangeArrowheads="1" noChangeShapeType="1" noTextEdit="1"/>
              </p:cNvSpPr>
              <p:nvPr/>
            </p:nvSpPr>
            <p:spPr>
              <a:xfrm>
                <a:off x="3829049" y="2100303"/>
                <a:ext cx="4533900" cy="1086644"/>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BDB16F99-B630-490C-9710-8A10C0278582}"/>
                  </a:ext>
                </a:extLst>
              </p:cNvPr>
              <p:cNvSpPr txBox="1"/>
              <p:nvPr/>
            </p:nvSpPr>
            <p:spPr>
              <a:xfrm>
                <a:off x="695705" y="3319986"/>
                <a:ext cx="10800588" cy="13653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dirty="0" smtClean="0">
                              <a:latin typeface="Cambria Math" panose="02040503050406030204" pitchFamily="18" charset="0"/>
                            </a:rPr>
                          </m:ctrlPr>
                        </m:sSubSupPr>
                        <m:e>
                          <m:r>
                            <a:rPr lang="zh-TW" altLang="en-US" sz="2800" i="1" dirty="0">
                              <a:latin typeface="Cambria Math" panose="02040503050406030204" pitchFamily="18" charset="0"/>
                            </a:rPr>
                            <m:t>𝜎</m:t>
                          </m:r>
                        </m:e>
                        <m:sub>
                          <m:r>
                            <a:rPr lang="en-US" altLang="zh-TW" sz="2800" i="1" dirty="0">
                              <a:latin typeface="Cambria Math" panose="02040503050406030204" pitchFamily="18" charset="0"/>
                            </a:rPr>
                            <m:t>𝑝</m:t>
                          </m:r>
                        </m:sub>
                        <m:sup>
                          <m:r>
                            <a:rPr lang="en-US" altLang="zh-TW" sz="2800" i="1" dirty="0">
                              <a:latin typeface="Cambria Math" panose="02040503050406030204" pitchFamily="18" charset="0"/>
                            </a:rPr>
                            <m:t>𝑑</m:t>
                          </m:r>
                        </m:sup>
                      </m:sSub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 </m:t>
                      </m:r>
                      <m:rad>
                        <m:radPr>
                          <m:degHide m:val="on"/>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radPr>
                        <m:deg/>
                        <m:e>
                          <m:f>
                            <m:f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fPr>
                            <m:num>
                              <m:nary>
                                <m:naryPr>
                                  <m:chr m:val="∑"/>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naryPr>
                                <m:sub>
                                  <m:r>
                                    <m:rPr>
                                      <m:brk m:alnAt="23"/>
                                    </m:r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𝑁</m:t>
                                  </m:r>
                                </m:sup>
                                <m:e>
                                  <m:sSup>
                                    <m:sSupPr>
                                      <m:ctrlP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sSubSup>
                                        <m:sSub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bSupPr>
                                        <m:e>
                                          <m:r>
                                            <m:rPr>
                                              <m:sty m:val="p"/>
                                            </m:rPr>
                                            <a:rPr lang="en-US" altLang="zh-TW" sz="2800" b="0" i="0" smtClean="0">
                                              <a:latin typeface="Cambria Math" panose="02040503050406030204" pitchFamily="18" charset="0"/>
                                              <a:ea typeface="標楷體" panose="03000509000000000000" pitchFamily="65" charset="-120"/>
                                              <a:cs typeface="Times New Roman" panose="02020603050405020304" pitchFamily="18" charset="0"/>
                                            </a:rPr>
                                            <m:t>min</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⁡(0,  </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𝑟</m:t>
                                          </m:r>
                                        </m:e>
                                        <m:sub>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𝑝</m:t>
                                          </m:r>
                                        </m:sub>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𝑖</m:t>
                                          </m:r>
                                        </m:sup>
                                      </m:sSub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sSub>
                                        <m:sSubPr>
                                          <m:ctrlPr>
                                            <a:rPr lang="en-US" altLang="zh-TW" sz="2800" i="1" dirty="0">
                                              <a:latin typeface="Cambria Math" panose="02040503050406030204" pitchFamily="18" charset="0"/>
                                            </a:rPr>
                                          </m:ctrlPr>
                                        </m:sSubPr>
                                        <m:e>
                                          <m:acc>
                                            <m:accPr>
                                              <m:chr m:val="̅"/>
                                              <m:ctrlPr>
                                                <a:rPr lang="en-US" altLang="zh-TW" sz="2800" i="1" dirty="0">
                                                  <a:latin typeface="Cambria Math" panose="02040503050406030204" pitchFamily="18" charset="0"/>
                                                  <a:cs typeface="Times New Roman" panose="02020603050405020304" pitchFamily="18" charset="0"/>
                                                </a:rPr>
                                              </m:ctrlPr>
                                            </m:accPr>
                                            <m:e>
                                              <m:r>
                                                <a:rPr lang="en-US" altLang="zh-TW" sz="2800" i="1" dirty="0">
                                                  <a:latin typeface="Cambria Math" panose="02040503050406030204" pitchFamily="18" charset="0"/>
                                                  <a:cs typeface="Times New Roman" panose="02020603050405020304" pitchFamily="18" charset="0"/>
                                                </a:rPr>
                                                <m:t>𝑟</m:t>
                                              </m:r>
                                            </m:e>
                                          </m:acc>
                                        </m:e>
                                        <m:sub>
                                          <m:r>
                                            <a:rPr lang="en-US" altLang="zh-TW" sz="2800" i="1" dirty="0">
                                              <a:latin typeface="Cambria Math" panose="02040503050406030204" pitchFamily="18" charset="0"/>
                                            </a:rPr>
                                            <m:t>𝑝</m:t>
                                          </m:r>
                                        </m:sub>
                                      </m:sSub>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m:t>
                                      </m:r>
                                    </m:e>
                                    <m:sup>
                                      <m:r>
                                        <a:rPr lang="en-US" altLang="zh-TW" sz="2800" i="1" dirty="0">
                                          <a:latin typeface="Cambria Math" panose="02040503050406030204" pitchFamily="18" charset="0"/>
                                          <a:ea typeface="標楷體" panose="03000509000000000000" pitchFamily="65" charset="-120"/>
                                          <a:cs typeface="Times New Roman" panose="02020603050405020304" pitchFamily="18" charset="0"/>
                                        </a:rPr>
                                        <m:t>2</m:t>
                                      </m:r>
                                    </m:sup>
                                  </m:sSup>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m:t>
                                  </m:r>
                                </m:e>
                              </m:nary>
                            </m:num>
                            <m:den>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𝑁</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m:t>
                              </m:r>
                            </m:den>
                          </m:f>
                        </m:e>
                      </m:rad>
                    </m:oMath>
                  </m:oMathPara>
                </a14:m>
                <a:endParaRPr lang="en-US" altLang="zh-TW" sz="1800" dirty="0">
                  <a:latin typeface="Times New Roman" panose="02020603050405020304" pitchFamily="18" charset="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BDB16F99-B630-490C-9710-8A10C0278582}"/>
                  </a:ext>
                </a:extLst>
              </p:cNvPr>
              <p:cNvSpPr txBox="1">
                <a:spLocks noRot="1" noChangeAspect="1" noMove="1" noResize="1" noEditPoints="1" noAdjustHandles="1" noChangeArrowheads="1" noChangeShapeType="1" noTextEdit="1"/>
              </p:cNvSpPr>
              <p:nvPr/>
            </p:nvSpPr>
            <p:spPr>
              <a:xfrm>
                <a:off x="695705" y="3319986"/>
                <a:ext cx="10800588" cy="1365374"/>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1301A7A-9597-4CE3-8DEE-DEC29E895BC8}"/>
                  </a:ext>
                </a:extLst>
              </p:cNvPr>
              <p:cNvSpPr txBox="1"/>
              <p:nvPr/>
            </p:nvSpPr>
            <p:spPr>
              <a:xfrm>
                <a:off x="695705" y="5189749"/>
                <a:ext cx="10800588" cy="580287"/>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a:t>
                </a:r>
                <a14:m>
                  <m:oMath xmlns:m="http://schemas.openxmlformats.org/officeDocument/2006/math">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𝑁</m:t>
                    </m:r>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 </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表當年度的總開倉配對之數量；</a:t>
                </a:r>
                <a14:m>
                  <m:oMath xmlns:m="http://schemas.openxmlformats.org/officeDocument/2006/math">
                    <m:sSubSup>
                      <m:sSubSupPr>
                        <m:ctrlP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𝑐</m:t>
                        </m:r>
                      </m:e>
                      <m:sub>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𝑝</m:t>
                        </m:r>
                      </m:sub>
                      <m:sup>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𝑖</m:t>
                        </m:r>
                      </m:sup>
                    </m:sSubSup>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表配對</a:t>
                </a:r>
                <a14:m>
                  <m:oMath xmlns:m="http://schemas.openxmlformats.org/officeDocument/2006/math">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𝑖</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的開倉動用資金。</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11301A7A-9597-4CE3-8DEE-DEC29E895BC8}"/>
                  </a:ext>
                </a:extLst>
              </p:cNvPr>
              <p:cNvSpPr txBox="1">
                <a:spLocks noRot="1" noChangeAspect="1" noMove="1" noResize="1" noEditPoints="1" noAdjustHandles="1" noChangeArrowheads="1" noChangeShapeType="1" noTextEdit="1"/>
              </p:cNvSpPr>
              <p:nvPr/>
            </p:nvSpPr>
            <p:spPr>
              <a:xfrm>
                <a:off x="695705" y="5189749"/>
                <a:ext cx="10800588" cy="580287"/>
              </a:xfrm>
              <a:prstGeom prst="rect">
                <a:avLst/>
              </a:prstGeom>
              <a:blipFill>
                <a:blip r:embed="rId6"/>
                <a:stretch>
                  <a:fillRect l="-1129" t="-7292" r="-4515" b="-20833"/>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361990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3617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績效衡量方式</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AD20F422-FAFB-440F-A394-7AE7F5DC30CC}"/>
              </a:ext>
            </a:extLst>
          </p:cNvPr>
          <p:cNvSpPr txBox="1"/>
          <p:nvPr/>
        </p:nvSpPr>
        <p:spPr>
          <a:xfrm>
            <a:off x="311912" y="1058328"/>
            <a:ext cx="11568176" cy="1384995"/>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 Maximum Drawdown</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MDD</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）：衡量每年度累積獲利曲線從任何一個歷史高點因虧損至後來的低點，這中間所產生的最大跌幅。</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BDB16F99-B630-490C-9710-8A10C0278582}"/>
                  </a:ext>
                </a:extLst>
              </p:cNvPr>
              <p:cNvSpPr txBox="1"/>
              <p:nvPr/>
            </p:nvSpPr>
            <p:spPr>
              <a:xfrm>
                <a:off x="695705" y="2566691"/>
                <a:ext cx="10800588" cy="663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𝑀𝐷𝐷</m:t>
                      </m:r>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 = </m:t>
                      </m:r>
                      <m:func>
                        <m:funcPr>
                          <m:ctrl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ctrlPr>
                        </m:funcPr>
                        <m:fName>
                          <m:limLow>
                            <m:limLowPr>
                              <m:ctrlP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ctrlPr>
                            </m:limLowPr>
                            <m:e>
                              <m:r>
                                <m:rPr>
                                  <m:sty m:val="p"/>
                                </m:rPr>
                                <a:rPr lang="en-US" altLang="zh-TW" sz="2800" b="0" i="0" smtClean="0">
                                  <a:latin typeface="Cambria Math" panose="02040503050406030204" pitchFamily="18" charset="0"/>
                                  <a:ea typeface="標楷體" panose="03000509000000000000" pitchFamily="65" charset="-120"/>
                                  <a:cs typeface="Times New Roman" panose="02020603050405020304" pitchFamily="18" charset="0"/>
                                </a:rPr>
                                <m:t>max</m:t>
                              </m:r>
                            </m:e>
                            <m:lim>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0</m:t>
                              </m:r>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𝑇</m:t>
                              </m:r>
                            </m:lim>
                          </m:limLow>
                        </m:fName>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limLow>
                            <m:limLow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limLowPr>
                            <m:e>
                              <m:r>
                                <m:rPr>
                                  <m:sty m:val="p"/>
                                </m:rPr>
                                <a:rPr lang="en-US" altLang="zh-TW" sz="2800">
                                  <a:latin typeface="Cambria Math" panose="02040503050406030204" pitchFamily="18" charset="0"/>
                                  <a:ea typeface="標楷體" panose="03000509000000000000" pitchFamily="65" charset="-120"/>
                                  <a:cs typeface="Times New Roman" panose="02020603050405020304" pitchFamily="18" charset="0"/>
                                </a:rPr>
                                <m:t>max</m:t>
                              </m:r>
                            </m:e>
                            <m:lim>
                              <m:r>
                                <a:rPr lang="en-US" altLang="zh-TW" sz="2800" i="1">
                                  <a:latin typeface="Cambria Math" panose="02040503050406030204" pitchFamily="18" charset="0"/>
                                  <a:ea typeface="標楷體" panose="03000509000000000000" pitchFamily="65" charset="-120"/>
                                  <a:cs typeface="Times New Roman" panose="02020603050405020304" pitchFamily="18" charset="0"/>
                                </a:rPr>
                                <m:t>0</m:t>
                              </m:r>
                              <m:r>
                                <a:rPr lang="en-US" altLang="zh-TW" sz="2800" i="1">
                                  <a:latin typeface="Cambria Math" panose="02040503050406030204" pitchFamily="18" charset="0"/>
                                  <a:ea typeface="Cambria Math" panose="02040503050406030204" pitchFamily="18" charset="0"/>
                                  <a:cs typeface="Times New Roman" panose="02020603050405020304" pitchFamily="18" charset="0"/>
                                </a:rPr>
                                <m:t>≤</m:t>
                              </m:r>
                              <m:r>
                                <a:rPr lang="zh-TW" altLang="en-US" sz="2800" i="1" smtClean="0">
                                  <a:latin typeface="Cambria Math" panose="02040503050406030204" pitchFamily="18" charset="0"/>
                                  <a:ea typeface="Cambria Math" panose="02040503050406030204" pitchFamily="18" charset="0"/>
                                  <a:cs typeface="Times New Roman" panose="02020603050405020304" pitchFamily="18" charset="0"/>
                                </a:rPr>
                                <m:t>𝜏</m:t>
                              </m:r>
                              <m:r>
                                <a:rPr lang="en-US" altLang="zh-TW" sz="2800" i="1">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𝑡</m:t>
                              </m:r>
                            </m:lim>
                          </m:limLow>
                          <m:d>
                            <m:dPr>
                              <m:ctrlP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𝑃</m:t>
                                  </m:r>
                                </m:e>
                                <m:sub>
                                  <m:r>
                                    <a:rPr lang="zh-TW" altLang="en-US" sz="2800" i="1">
                                      <a:latin typeface="Cambria Math" panose="02040503050406030204" pitchFamily="18" charset="0"/>
                                      <a:ea typeface="Cambria Math" panose="02040503050406030204" pitchFamily="18" charset="0"/>
                                      <a:cs typeface="Times New Roman" panose="02020603050405020304" pitchFamily="18" charset="0"/>
                                    </a:rPr>
                                    <m:t>𝜏</m:t>
                                  </m:r>
                                </m:sub>
                              </m:sSub>
                            </m:e>
                          </m:d>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TW"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i="1">
                                  <a:latin typeface="Cambria Math" panose="02040503050406030204" pitchFamily="18" charset="0"/>
                                  <a:ea typeface="Cambria Math" panose="02040503050406030204" pitchFamily="18" charset="0"/>
                                  <a:cs typeface="Times New Roman" panose="02020603050405020304" pitchFamily="18" charset="0"/>
                                </a:rPr>
                                <m:t>𝑃</m:t>
                              </m:r>
                            </m:e>
                            <m:sub>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𝑡</m:t>
                              </m:r>
                            </m:sub>
                          </m:sSub>
                          <m:r>
                            <a:rPr lang="en-US" altLang="zh-TW" sz="2800" b="0" i="1" smtClean="0">
                              <a:latin typeface="Cambria Math" panose="02040503050406030204" pitchFamily="18" charset="0"/>
                              <a:ea typeface="Cambria Math" panose="02040503050406030204" pitchFamily="18" charset="0"/>
                              <a:cs typeface="Times New Roman" panose="02020603050405020304" pitchFamily="18" charset="0"/>
                            </a:rPr>
                            <m:t>)</m:t>
                          </m:r>
                        </m:e>
                      </m:func>
                    </m:oMath>
                  </m:oMathPara>
                </a14:m>
                <a:endParaRPr lang="en-US" altLang="zh-TW" sz="1800" dirty="0">
                  <a:latin typeface="Times New Roman" panose="02020603050405020304" pitchFamily="18" charset="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BDB16F99-B630-490C-9710-8A10C0278582}"/>
                  </a:ext>
                </a:extLst>
              </p:cNvPr>
              <p:cNvSpPr txBox="1">
                <a:spLocks noRot="1" noChangeAspect="1" noMove="1" noResize="1" noEditPoints="1" noAdjustHandles="1" noChangeArrowheads="1" noChangeShapeType="1" noTextEdit="1"/>
              </p:cNvSpPr>
              <p:nvPr/>
            </p:nvSpPr>
            <p:spPr>
              <a:xfrm>
                <a:off x="695705" y="2566691"/>
                <a:ext cx="10800588" cy="663515"/>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1301A7A-9597-4CE3-8DEE-DEC29E895BC8}"/>
                  </a:ext>
                </a:extLst>
              </p:cNvPr>
              <p:cNvSpPr txBox="1"/>
              <p:nvPr/>
            </p:nvSpPr>
            <p:spPr>
              <a:xfrm>
                <a:off x="1279905" y="3688437"/>
                <a:ext cx="8321295" cy="523220"/>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a:t>
                </a:r>
                <a14:m>
                  <m:oMath xmlns:m="http://schemas.openxmlformats.org/officeDocument/2006/math">
                    <m:sSub>
                      <m:sSubPr>
                        <m:ctrlP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𝑃</m:t>
                        </m:r>
                      </m:e>
                      <m:sub>
                        <m:r>
                          <a:rPr lang="en-US" altLang="zh-TW" sz="2800" b="0" i="1" dirty="0" smtClean="0">
                            <a:latin typeface="Cambria Math" panose="02040503050406030204" pitchFamily="18" charset="0"/>
                            <a:ea typeface="標楷體" panose="03000509000000000000" pitchFamily="65" charset="-120"/>
                            <a:cs typeface="Times New Roman" panose="02020603050405020304" pitchFamily="18" charset="0"/>
                          </a:rPr>
                          <m:t>𝑡</m:t>
                        </m:r>
                      </m:sub>
                    </m:sSub>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表截至當年度的交易日 </a:t>
                </a:r>
                <a14:m>
                  <m:oMath xmlns:m="http://schemas.openxmlformats.org/officeDocument/2006/math">
                    <m:r>
                      <a:rPr lang="en-US" altLang="zh-TW" sz="2800" i="1" dirty="0" smtClean="0">
                        <a:latin typeface="Cambria Math" panose="02040503050406030204" pitchFamily="18" charset="0"/>
                        <a:ea typeface="標楷體" panose="03000509000000000000" pitchFamily="65" charset="-120"/>
                        <a:cs typeface="Times New Roman" panose="02020603050405020304" pitchFamily="18" charset="0"/>
                      </a:rPr>
                      <m:t>𝑡</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的策略累積獲利。</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11301A7A-9597-4CE3-8DEE-DEC29E895BC8}"/>
                  </a:ext>
                </a:extLst>
              </p:cNvPr>
              <p:cNvSpPr txBox="1">
                <a:spLocks noRot="1" noChangeAspect="1" noMove="1" noResize="1" noEditPoints="1" noAdjustHandles="1" noChangeArrowheads="1" noChangeShapeType="1" noTextEdit="1"/>
              </p:cNvSpPr>
              <p:nvPr/>
            </p:nvSpPr>
            <p:spPr>
              <a:xfrm>
                <a:off x="1279905" y="3688437"/>
                <a:ext cx="8321295" cy="523220"/>
              </a:xfrm>
              <a:prstGeom prst="rect">
                <a:avLst/>
              </a:prstGeom>
              <a:blipFill>
                <a:blip r:embed="rId5"/>
                <a:stretch>
                  <a:fillRect l="-1538" t="-11628" r="-5788" b="-31395"/>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5559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3D892C9D-9DA7-41D0-B5BB-7F4403053623}"/>
              </a:ext>
            </a:extLst>
          </p:cNvPr>
          <p:cNvGrpSpPr/>
          <p:nvPr/>
        </p:nvGrpSpPr>
        <p:grpSpPr>
          <a:xfrm>
            <a:off x="5430404" y="5080731"/>
            <a:ext cx="1016000" cy="152400"/>
            <a:chOff x="-2407920" y="-1463040"/>
            <a:chExt cx="1828800" cy="274320"/>
          </a:xfrm>
          <a:solidFill>
            <a:srgbClr val="CCB5A5"/>
          </a:solidFill>
        </p:grpSpPr>
        <p:sp>
          <p:nvSpPr>
            <p:cNvPr id="3" name="椭圆 2">
              <a:extLst>
                <a:ext uri="{FF2B5EF4-FFF2-40B4-BE49-F238E27FC236}">
                  <a16:creationId xmlns:a16="http://schemas.microsoft.com/office/drawing/2014/main" id="{D59F1FF8-5AC4-4754-B12D-00D6B5619DE3}"/>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椭圆 4">
              <a:extLst>
                <a:ext uri="{FF2B5EF4-FFF2-40B4-BE49-F238E27FC236}">
                  <a16:creationId xmlns:a16="http://schemas.microsoft.com/office/drawing/2014/main" id="{A489251F-863A-440C-B4B3-5141A94E4B0A}"/>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83F5E17D-A89F-4CB1-B2CA-10E6AF3A336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BF074191-9D8E-4089-9F45-4062E2B34B38}"/>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文本框 9">
            <a:extLst>
              <a:ext uri="{FF2B5EF4-FFF2-40B4-BE49-F238E27FC236}">
                <a16:creationId xmlns:a16="http://schemas.microsoft.com/office/drawing/2014/main" id="{D5AB1D67-D113-48F6-AA5C-0CDAF9E43B7A}"/>
              </a:ext>
            </a:extLst>
          </p:cNvPr>
          <p:cNvSpPr txBox="1"/>
          <p:nvPr/>
        </p:nvSpPr>
        <p:spPr>
          <a:xfrm>
            <a:off x="793794" y="2841951"/>
            <a:ext cx="10328464" cy="988989"/>
          </a:xfrm>
          <a:prstGeom prst="rect">
            <a:avLst/>
          </a:prstGeom>
          <a:noFill/>
        </p:spPr>
        <p:txBody>
          <a:bodyPr wrap="square" rtlCol="0">
            <a:spAutoFit/>
          </a:bodyPr>
          <a:lstStyle/>
          <a:p>
            <a:pPr algn="ctr">
              <a:lnSpc>
                <a:spcPct val="150000"/>
              </a:lnSpc>
            </a:pPr>
            <a:r>
              <a:rPr lang="en-US" altLang="zh-TW" sz="4400" b="1" dirty="0">
                <a:latin typeface="標楷體" panose="03000509000000000000" pitchFamily="65" charset="-120"/>
                <a:ea typeface="標楷體" panose="03000509000000000000" pitchFamily="65" charset="-120"/>
                <a:sym typeface="思源黑体" panose="020B0500000000000000" pitchFamily="34" charset="-122"/>
              </a:rPr>
              <a:t>4.2</a:t>
            </a:r>
            <a:r>
              <a:rPr lang="zh-TW" altLang="en-US" sz="4400" b="1" dirty="0">
                <a:latin typeface="標楷體" panose="03000509000000000000" pitchFamily="65" charset="-120"/>
                <a:ea typeface="標楷體" panose="03000509000000000000" pitchFamily="65" charset="-120"/>
                <a:sym typeface="思源黑体" panose="020B0500000000000000" pitchFamily="34" charset="-122"/>
              </a:rPr>
              <a:t> 實證結果</a:t>
            </a:r>
            <a:endParaRPr lang="zh-CN" altLang="en-US" sz="4400" b="1" dirty="0">
              <a:latin typeface="標楷體" panose="03000509000000000000" pitchFamily="65" charset="-120"/>
              <a:ea typeface="標楷體" panose="03000509000000000000" pitchFamily="65" charset="-120"/>
              <a:sym typeface="思源黑体" panose="020B0500000000000000" pitchFamily="34" charset="-122"/>
            </a:endParaRPr>
          </a:p>
        </p:txBody>
      </p:sp>
      <p:cxnSp>
        <p:nvCxnSpPr>
          <p:cNvPr id="11" name="直接连接符 10">
            <a:extLst>
              <a:ext uri="{FF2B5EF4-FFF2-40B4-BE49-F238E27FC236}">
                <a16:creationId xmlns:a16="http://schemas.microsoft.com/office/drawing/2014/main" id="{EF4C7657-C87B-44E1-82BB-F5DED4CA69BA}"/>
              </a:ext>
            </a:extLst>
          </p:cNvPr>
          <p:cNvCxnSpPr>
            <a:cxnSpLocks/>
          </p:cNvCxnSpPr>
          <p:nvPr/>
        </p:nvCxnSpPr>
        <p:spPr>
          <a:xfrm>
            <a:off x="3543300" y="4016049"/>
            <a:ext cx="479020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97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4.2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58000963"/>
              </p:ext>
            </p:extLst>
          </p:nvPr>
        </p:nvGraphicFramePr>
        <p:xfrm>
          <a:off x="2003424" y="1016968"/>
          <a:ext cx="8296276" cy="5210100"/>
        </p:xfrm>
        <a:graphic>
          <a:graphicData uri="http://schemas.openxmlformats.org/drawingml/2006/table">
            <a:tbl>
              <a:tblPr/>
              <a:tblGrid>
                <a:gridCol w="2205502">
                  <a:extLst>
                    <a:ext uri="{9D8B030D-6E8A-4147-A177-3AD203B41FA5}">
                      <a16:colId xmlns:a16="http://schemas.microsoft.com/office/drawing/2014/main" val="1509484965"/>
                    </a:ext>
                  </a:extLst>
                </a:gridCol>
                <a:gridCol w="1051460">
                  <a:extLst>
                    <a:ext uri="{9D8B030D-6E8A-4147-A177-3AD203B41FA5}">
                      <a16:colId xmlns:a16="http://schemas.microsoft.com/office/drawing/2014/main" val="4018776741"/>
                    </a:ext>
                  </a:extLst>
                </a:gridCol>
                <a:gridCol w="1102750">
                  <a:extLst>
                    <a:ext uri="{9D8B030D-6E8A-4147-A177-3AD203B41FA5}">
                      <a16:colId xmlns:a16="http://schemas.microsoft.com/office/drawing/2014/main" val="3201627075"/>
                    </a:ext>
                  </a:extLst>
                </a:gridCol>
                <a:gridCol w="1538722">
                  <a:extLst>
                    <a:ext uri="{9D8B030D-6E8A-4147-A177-3AD203B41FA5}">
                      <a16:colId xmlns:a16="http://schemas.microsoft.com/office/drawing/2014/main" val="2547778631"/>
                    </a:ext>
                  </a:extLst>
                </a:gridCol>
                <a:gridCol w="1051460">
                  <a:extLst>
                    <a:ext uri="{9D8B030D-6E8A-4147-A177-3AD203B41FA5}">
                      <a16:colId xmlns:a16="http://schemas.microsoft.com/office/drawing/2014/main" val="2379296679"/>
                    </a:ext>
                  </a:extLst>
                </a:gridCol>
                <a:gridCol w="1346382">
                  <a:extLst>
                    <a:ext uri="{9D8B030D-6E8A-4147-A177-3AD203B41FA5}">
                      <a16:colId xmlns:a16="http://schemas.microsoft.com/office/drawing/2014/main" val="2447378780"/>
                    </a:ext>
                  </a:extLst>
                </a:gridCol>
              </a:tblGrid>
              <a:tr h="248100">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031969"/>
                  </a:ext>
                </a:extLst>
              </a:tr>
              <a:tr h="248100">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31,863,730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509.999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1155182"/>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30,368,908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486.0736</a:t>
                      </a:r>
                    </a:p>
                  </a:txBody>
                  <a:tcPr marL="9525" marR="9525" marT="9525" marB="0" anchor="ctr">
                    <a:lnL>
                      <a:noFill/>
                    </a:lnL>
                    <a:lnR>
                      <a:noFill/>
                    </a:lnR>
                    <a:lnT>
                      <a:noFill/>
                    </a:lnT>
                    <a:lnB>
                      <a:noFill/>
                    </a:lnB>
                  </a:tcPr>
                </a:tc>
                <a:extLst>
                  <a:ext uri="{0D108BD9-81ED-4DB2-BD59-A6C34878D82A}">
                    <a16:rowId xmlns:a16="http://schemas.microsoft.com/office/drawing/2014/main" val="1656547711"/>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30,684,534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491.1254</a:t>
                      </a:r>
                    </a:p>
                  </a:txBody>
                  <a:tcPr marL="9525" marR="9525" marT="9525" marB="0" anchor="ctr">
                    <a:lnL>
                      <a:noFill/>
                    </a:lnL>
                    <a:lnR>
                      <a:noFill/>
                    </a:lnR>
                    <a:lnT>
                      <a:noFill/>
                    </a:lnT>
                    <a:lnB>
                      <a:noFill/>
                    </a:lnB>
                  </a:tcPr>
                </a:tc>
                <a:extLst>
                  <a:ext uri="{0D108BD9-81ED-4DB2-BD59-A6C34878D82A}">
                    <a16:rowId xmlns:a16="http://schemas.microsoft.com/office/drawing/2014/main" val="1911583889"/>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30,679,606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491.0465</a:t>
                      </a:r>
                    </a:p>
                  </a:txBody>
                  <a:tcPr marL="9525" marR="9525" marT="9525" marB="0" anchor="ctr">
                    <a:lnL>
                      <a:noFill/>
                    </a:lnL>
                    <a:lnR>
                      <a:noFill/>
                    </a:lnR>
                    <a:lnT>
                      <a:noFill/>
                    </a:lnT>
                    <a:lnB>
                      <a:noFill/>
                    </a:lnB>
                  </a:tcPr>
                </a:tc>
                <a:extLst>
                  <a:ext uri="{0D108BD9-81ED-4DB2-BD59-A6C34878D82A}">
                    <a16:rowId xmlns:a16="http://schemas.microsoft.com/office/drawing/2014/main" val="907867708"/>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0.8625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30,838,043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493.5824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6209"/>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0.8625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23,964,011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383.5592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461861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28,919,499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462.8749</a:t>
                      </a:r>
                    </a:p>
                  </a:txBody>
                  <a:tcPr marL="9525" marR="9525" marT="9525" marB="0" anchor="ctr">
                    <a:lnL>
                      <a:noFill/>
                    </a:lnL>
                    <a:lnR>
                      <a:noFill/>
                    </a:lnR>
                    <a:lnT>
                      <a:noFill/>
                    </a:lnT>
                    <a:lnB>
                      <a:noFill/>
                    </a:lnB>
                  </a:tcPr>
                </a:tc>
                <a:extLst>
                  <a:ext uri="{0D108BD9-81ED-4DB2-BD59-A6C34878D82A}">
                    <a16:rowId xmlns:a16="http://schemas.microsoft.com/office/drawing/2014/main" val="3333771541"/>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28,196,286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451.2994</a:t>
                      </a:r>
                    </a:p>
                  </a:txBody>
                  <a:tcPr marL="9525" marR="9525" marT="9525" marB="0" anchor="ctr">
                    <a:lnL>
                      <a:noFill/>
                    </a:lnL>
                    <a:lnR>
                      <a:noFill/>
                    </a:lnR>
                    <a:lnT>
                      <a:noFill/>
                    </a:lnT>
                    <a:lnB>
                      <a:noFill/>
                    </a:lnB>
                  </a:tcPr>
                </a:tc>
                <a:extLst>
                  <a:ext uri="{0D108BD9-81ED-4DB2-BD59-A6C34878D82A}">
                    <a16:rowId xmlns:a16="http://schemas.microsoft.com/office/drawing/2014/main" val="3225893855"/>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0.8625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32,548,325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520.9566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711739"/>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1.6213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3.8446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0.5983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0.3122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558,370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3659759"/>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13.2173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89,205</a:t>
                      </a:r>
                    </a:p>
                  </a:txBody>
                  <a:tcPr marL="9525" marR="9525" marT="9525" marB="0" anchor="ctr">
                    <a:lnL>
                      <a:noFill/>
                    </a:lnL>
                    <a:lnR>
                      <a:noFill/>
                    </a:lnR>
                    <a:lnT>
                      <a:noFill/>
                    </a:lnT>
                    <a:lnB>
                      <a:noFill/>
                    </a:lnB>
                  </a:tcPr>
                </a:tc>
                <a:extLst>
                  <a:ext uri="{0D108BD9-81ED-4DB2-BD59-A6C34878D82A}">
                    <a16:rowId xmlns:a16="http://schemas.microsoft.com/office/drawing/2014/main" val="348278015"/>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2.8937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19.639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93,167</a:t>
                      </a:r>
                    </a:p>
                  </a:txBody>
                  <a:tcPr marL="9525" marR="9525" marT="9525" marB="0" anchor="ctr">
                    <a:lnL>
                      <a:noFill/>
                    </a:lnL>
                    <a:lnR>
                      <a:noFill/>
                    </a:lnR>
                    <a:lnT>
                      <a:noFill/>
                    </a:lnT>
                    <a:lnB>
                      <a:noFill/>
                    </a:lnB>
                  </a:tcPr>
                </a:tc>
                <a:extLst>
                  <a:ext uri="{0D108BD9-81ED-4DB2-BD59-A6C34878D82A}">
                    <a16:rowId xmlns:a16="http://schemas.microsoft.com/office/drawing/2014/main" val="3688342766"/>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2.4603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15.4772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81,874</a:t>
                      </a:r>
                    </a:p>
                  </a:txBody>
                  <a:tcPr marL="9525" marR="9525" marT="9525" marB="0" anchor="ctr">
                    <a:lnL>
                      <a:noFill/>
                    </a:lnL>
                    <a:lnR>
                      <a:noFill/>
                    </a:lnR>
                    <a:lnT>
                      <a:noFill/>
                    </a:lnT>
                    <a:lnB>
                      <a:noFill/>
                    </a:lnB>
                  </a:tcPr>
                </a:tc>
                <a:extLst>
                  <a:ext uri="{0D108BD9-81ED-4DB2-BD59-A6C34878D82A}">
                    <a16:rowId xmlns:a16="http://schemas.microsoft.com/office/drawing/2014/main" val="3774744051"/>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1.9231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7.7358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140,575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1.5329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3.8722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458,007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9814173"/>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3.3467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23.9229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55,772</a:t>
                      </a:r>
                    </a:p>
                  </a:txBody>
                  <a:tcPr marL="9525" marR="9525" marT="9525" marB="0" anchor="ctr">
                    <a:lnL>
                      <a:noFill/>
                    </a:lnL>
                    <a:lnR>
                      <a:noFill/>
                    </a:lnR>
                    <a:lnT>
                      <a:noFill/>
                    </a:lnT>
                    <a:lnB>
                      <a:noFill/>
                    </a:lnB>
                  </a:tcPr>
                </a:tc>
                <a:extLst>
                  <a:ext uri="{0D108BD9-81ED-4DB2-BD59-A6C34878D82A}">
                    <a16:rowId xmlns:a16="http://schemas.microsoft.com/office/drawing/2014/main" val="354712812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3.1223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16.7593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80,229</a:t>
                      </a:r>
                    </a:p>
                  </a:txBody>
                  <a:tcPr marL="9525" marR="9525" marT="9525" marB="0" anchor="ctr">
                    <a:lnL>
                      <a:noFill/>
                    </a:lnL>
                    <a:lnR>
                      <a:noFill/>
                    </a:lnR>
                    <a:lnT>
                      <a:noFill/>
                    </a:lnT>
                    <a:lnB>
                      <a:noFill/>
                    </a:lnB>
                  </a:tcPr>
                </a:tc>
                <a:extLst>
                  <a:ext uri="{0D108BD9-81ED-4DB2-BD59-A6C34878D82A}">
                    <a16:rowId xmlns:a16="http://schemas.microsoft.com/office/drawing/2014/main" val="173426143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3.4036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55.3249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28,278</a:t>
                      </a:r>
                    </a:p>
                  </a:txBody>
                  <a:tcPr marL="9525" marR="9525" marT="9525" marB="0" anchor="ctr">
                    <a:lnL>
                      <a:noFill/>
                    </a:lnL>
                    <a:lnR>
                      <a:noFill/>
                    </a:lnR>
                    <a:lnT>
                      <a:noFill/>
                    </a:lnT>
                    <a:lnB>
                      <a:noFill/>
                    </a:lnB>
                  </a:tcPr>
                </a:tc>
                <a:extLst>
                  <a:ext uri="{0D108BD9-81ED-4DB2-BD59-A6C34878D82A}">
                    <a16:rowId xmlns:a16="http://schemas.microsoft.com/office/drawing/2014/main" val="806717239"/>
                  </a:ext>
                </a:extLst>
              </a:tr>
            </a:tbl>
          </a:graphicData>
        </a:graphic>
      </p:graphicFrame>
      <p:sp>
        <p:nvSpPr>
          <p:cNvPr id="5" name="矩形: 圓角 4">
            <a:extLst>
              <a:ext uri="{FF2B5EF4-FFF2-40B4-BE49-F238E27FC236}">
                <a16:creationId xmlns:a16="http://schemas.microsoft.com/office/drawing/2014/main" id="{5C06ECA1-ED41-4946-8BF1-D32961E1F0CC}"/>
              </a:ext>
            </a:extLst>
          </p:cNvPr>
          <p:cNvSpPr/>
          <p:nvPr/>
        </p:nvSpPr>
        <p:spPr>
          <a:xfrm>
            <a:off x="7981950" y="1257301"/>
            <a:ext cx="2038350" cy="2514598"/>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0454728-3498-435E-8979-8EB25D5796C9}"/>
              </a:ext>
            </a:extLst>
          </p:cNvPr>
          <p:cNvSpPr/>
          <p:nvPr/>
        </p:nvSpPr>
        <p:spPr>
          <a:xfrm>
            <a:off x="7848600" y="3543300"/>
            <a:ext cx="2339976" cy="228599"/>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6C2AA721-49DA-4745-98C2-75D26FFF127E}"/>
              </a:ext>
            </a:extLst>
          </p:cNvPr>
          <p:cNvSpPr/>
          <p:nvPr/>
        </p:nvSpPr>
        <p:spPr>
          <a:xfrm>
            <a:off x="4210051" y="3723132"/>
            <a:ext cx="2038350" cy="2552699"/>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8136B721-9C15-4F54-B945-D79A7C7A4A18}"/>
              </a:ext>
            </a:extLst>
          </p:cNvPr>
          <p:cNvSpPr/>
          <p:nvPr/>
        </p:nvSpPr>
        <p:spPr>
          <a:xfrm>
            <a:off x="4059238" y="5477561"/>
            <a:ext cx="2339976" cy="264872"/>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圓角 2">
            <a:extLst>
              <a:ext uri="{FF2B5EF4-FFF2-40B4-BE49-F238E27FC236}">
                <a16:creationId xmlns:a16="http://schemas.microsoft.com/office/drawing/2014/main" id="{7C3F53E4-A4FB-1A85-0387-909DD3860A1E}"/>
              </a:ext>
            </a:extLst>
          </p:cNvPr>
          <p:cNvSpPr/>
          <p:nvPr/>
        </p:nvSpPr>
        <p:spPr>
          <a:xfrm>
            <a:off x="4059238" y="5986578"/>
            <a:ext cx="2339976" cy="264872"/>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4069068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4.2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圖片 4">
            <a:extLst>
              <a:ext uri="{FF2B5EF4-FFF2-40B4-BE49-F238E27FC236}">
                <a16:creationId xmlns:a16="http://schemas.microsoft.com/office/drawing/2014/main" id="{56B99F77-9F6C-4764-A12E-4945F0616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2850" y="931419"/>
            <a:ext cx="10102850" cy="5051425"/>
          </a:xfrm>
          <a:prstGeom prst="rect">
            <a:avLst/>
          </a:prstGeom>
        </p:spPr>
      </p:pic>
      <p:sp>
        <p:nvSpPr>
          <p:cNvPr id="7" name="文字方塊 6">
            <a:extLst>
              <a:ext uri="{FF2B5EF4-FFF2-40B4-BE49-F238E27FC236}">
                <a16:creationId xmlns:a16="http://schemas.microsoft.com/office/drawing/2014/main" id="{78C57C16-B211-4F3E-B63E-7D5CFFD4F5E2}"/>
              </a:ext>
            </a:extLst>
          </p:cNvPr>
          <p:cNvSpPr txBox="1"/>
          <p:nvPr/>
        </p:nvSpPr>
        <p:spPr>
          <a:xfrm>
            <a:off x="3886580" y="5863304"/>
            <a:ext cx="4418838"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20150813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各方法下的權重配置箱鬚圖</a:t>
            </a:r>
          </a:p>
        </p:txBody>
      </p:sp>
      <p:graphicFrame>
        <p:nvGraphicFramePr>
          <p:cNvPr id="8" name="表格 7">
            <a:extLst>
              <a:ext uri="{FF2B5EF4-FFF2-40B4-BE49-F238E27FC236}">
                <a16:creationId xmlns:a16="http://schemas.microsoft.com/office/drawing/2014/main" id="{69D38B8D-44F4-4557-99AB-C951506C01EB}"/>
              </a:ext>
            </a:extLst>
          </p:cNvPr>
          <p:cNvGraphicFramePr>
            <a:graphicFrameLocks noGrp="1"/>
          </p:cNvGraphicFramePr>
          <p:nvPr>
            <p:extLst>
              <p:ext uri="{D42A27DB-BD31-4B8C-83A1-F6EECF244321}">
                <p14:modId xmlns:p14="http://schemas.microsoft.com/office/powerpoint/2010/main" val="3722322841"/>
              </p:ext>
            </p:extLst>
          </p:nvPr>
        </p:nvGraphicFramePr>
        <p:xfrm>
          <a:off x="1123948" y="1602772"/>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0.0044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0.0022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0.0021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0.0023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0.0028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0.0143 </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0.0155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 </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0.0036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0.0125 </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0.0037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0.047</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0.027 </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0.0636 </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0.0089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 </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0.1247 </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9" name="文字方塊 8">
            <a:extLst>
              <a:ext uri="{FF2B5EF4-FFF2-40B4-BE49-F238E27FC236}">
                <a16:creationId xmlns:a16="http://schemas.microsoft.com/office/drawing/2014/main" id="{F3DB7C8C-3F5C-496C-9F05-543FE4CF604D}"/>
              </a:ext>
            </a:extLst>
          </p:cNvPr>
          <p:cNvSpPr txBox="1"/>
          <p:nvPr/>
        </p:nvSpPr>
        <p:spPr>
          <a:xfrm>
            <a:off x="2279363" y="1253887"/>
            <a:ext cx="763327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20150813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各方法下的權重配置摘要統計（四捨五入至小數點第四位）</a:t>
            </a:r>
          </a:p>
        </p:txBody>
      </p:sp>
      <p:sp>
        <p:nvSpPr>
          <p:cNvPr id="10" name="橢圓 9">
            <a:extLst>
              <a:ext uri="{FF2B5EF4-FFF2-40B4-BE49-F238E27FC236}">
                <a16:creationId xmlns:a16="http://schemas.microsoft.com/office/drawing/2014/main" id="{3B19B846-A0F5-4569-8026-2C258782C122}"/>
              </a:ext>
            </a:extLst>
          </p:cNvPr>
          <p:cNvSpPr/>
          <p:nvPr/>
        </p:nvSpPr>
        <p:spPr>
          <a:xfrm>
            <a:off x="4926330" y="308610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22286DEA-CA37-41D3-91C7-BDDB01C778F1}"/>
              </a:ext>
            </a:extLst>
          </p:cNvPr>
          <p:cNvSpPr/>
          <p:nvPr/>
        </p:nvSpPr>
        <p:spPr>
          <a:xfrm>
            <a:off x="10096500" y="308991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676DFA10-D327-454B-A22E-965376A28C06}"/>
              </a:ext>
            </a:extLst>
          </p:cNvPr>
          <p:cNvSpPr/>
          <p:nvPr/>
        </p:nvSpPr>
        <p:spPr>
          <a:xfrm>
            <a:off x="1011936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845B4A61-2B94-40BE-9208-548436F3CF6C}"/>
              </a:ext>
            </a:extLst>
          </p:cNvPr>
          <p:cNvSpPr/>
          <p:nvPr/>
        </p:nvSpPr>
        <p:spPr>
          <a:xfrm>
            <a:off x="492633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4255974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4.2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77CC7B7C-1171-4BFD-A287-A080D608054B}"/>
              </a:ext>
            </a:extLst>
          </p:cNvPr>
          <p:cNvGraphicFramePr>
            <a:graphicFrameLocks noGrp="1"/>
          </p:cNvGraphicFramePr>
          <p:nvPr>
            <p:extLst>
              <p:ext uri="{D42A27DB-BD31-4B8C-83A1-F6EECF244321}">
                <p14:modId xmlns:p14="http://schemas.microsoft.com/office/powerpoint/2010/main" val="1985746623"/>
              </p:ext>
            </p:extLst>
          </p:nvPr>
        </p:nvGraphicFramePr>
        <p:xfrm>
          <a:off x="1123948" y="1602772"/>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0.0044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0.0022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0.0021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0.0023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0.0028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0.0143 </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0.0155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 </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 </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 </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0.0036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0.0125 </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 </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0.0037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0.047</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0.0044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0.027 </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 </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0.0636 </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0.0089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 </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 </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 </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0.1247 </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7" name="文字方塊 6">
            <a:extLst>
              <a:ext uri="{FF2B5EF4-FFF2-40B4-BE49-F238E27FC236}">
                <a16:creationId xmlns:a16="http://schemas.microsoft.com/office/drawing/2014/main" id="{FED1960E-645C-4A33-9627-5BDAE12B2DEB}"/>
              </a:ext>
            </a:extLst>
          </p:cNvPr>
          <p:cNvSpPr txBox="1"/>
          <p:nvPr/>
        </p:nvSpPr>
        <p:spPr>
          <a:xfrm>
            <a:off x="1956498" y="1243584"/>
            <a:ext cx="8279004"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20150813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各方法下的權重配置摘要統計（四捨五入至小數點第四位）</a:t>
            </a:r>
          </a:p>
        </p:txBody>
      </p:sp>
      <p:sp>
        <p:nvSpPr>
          <p:cNvPr id="5" name="橢圓 4">
            <a:extLst>
              <a:ext uri="{FF2B5EF4-FFF2-40B4-BE49-F238E27FC236}">
                <a16:creationId xmlns:a16="http://schemas.microsoft.com/office/drawing/2014/main" id="{B9458D06-BD36-4BDB-9408-F1F13C7C7313}"/>
              </a:ext>
            </a:extLst>
          </p:cNvPr>
          <p:cNvSpPr/>
          <p:nvPr/>
        </p:nvSpPr>
        <p:spPr>
          <a:xfrm>
            <a:off x="4926330" y="308610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90E8C0FE-ECCA-442E-8E1A-D33E5B9E33BA}"/>
              </a:ext>
            </a:extLst>
          </p:cNvPr>
          <p:cNvSpPr/>
          <p:nvPr/>
        </p:nvSpPr>
        <p:spPr>
          <a:xfrm>
            <a:off x="10096500" y="308991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81B9D161-9A3B-424B-BCDC-CF31A78B5F89}"/>
              </a:ext>
            </a:extLst>
          </p:cNvPr>
          <p:cNvSpPr/>
          <p:nvPr/>
        </p:nvSpPr>
        <p:spPr>
          <a:xfrm>
            <a:off x="1011936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8CEA3F42-61E6-49B9-84EC-6DA8D9ED5786}"/>
              </a:ext>
            </a:extLst>
          </p:cNvPr>
          <p:cNvSpPr/>
          <p:nvPr/>
        </p:nvSpPr>
        <p:spPr>
          <a:xfrm>
            <a:off x="492633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127283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4.2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269589770"/>
              </p:ext>
            </p:extLst>
          </p:nvPr>
        </p:nvGraphicFramePr>
        <p:xfrm>
          <a:off x="1545431" y="2274268"/>
          <a:ext cx="8745538" cy="1759002"/>
        </p:xfrm>
        <a:graphic>
          <a:graphicData uri="http://schemas.openxmlformats.org/drawingml/2006/table">
            <a:tbl>
              <a:tblPr/>
              <a:tblGrid>
                <a:gridCol w="2324935">
                  <a:extLst>
                    <a:ext uri="{9D8B030D-6E8A-4147-A177-3AD203B41FA5}">
                      <a16:colId xmlns:a16="http://schemas.microsoft.com/office/drawing/2014/main" val="1509484965"/>
                    </a:ext>
                  </a:extLst>
                </a:gridCol>
                <a:gridCol w="1108399">
                  <a:extLst>
                    <a:ext uri="{9D8B030D-6E8A-4147-A177-3AD203B41FA5}">
                      <a16:colId xmlns:a16="http://schemas.microsoft.com/office/drawing/2014/main" val="4018776741"/>
                    </a:ext>
                  </a:extLst>
                </a:gridCol>
                <a:gridCol w="1162466">
                  <a:extLst>
                    <a:ext uri="{9D8B030D-6E8A-4147-A177-3AD203B41FA5}">
                      <a16:colId xmlns:a16="http://schemas.microsoft.com/office/drawing/2014/main" val="3201627075"/>
                    </a:ext>
                  </a:extLst>
                </a:gridCol>
                <a:gridCol w="1622047">
                  <a:extLst>
                    <a:ext uri="{9D8B030D-6E8A-4147-A177-3AD203B41FA5}">
                      <a16:colId xmlns:a16="http://schemas.microsoft.com/office/drawing/2014/main" val="2547778631"/>
                    </a:ext>
                  </a:extLst>
                </a:gridCol>
                <a:gridCol w="1108399">
                  <a:extLst>
                    <a:ext uri="{9D8B030D-6E8A-4147-A177-3AD203B41FA5}">
                      <a16:colId xmlns:a16="http://schemas.microsoft.com/office/drawing/2014/main" val="2379296679"/>
                    </a:ext>
                  </a:extLst>
                </a:gridCol>
                <a:gridCol w="1419292">
                  <a:extLst>
                    <a:ext uri="{9D8B030D-6E8A-4147-A177-3AD203B41FA5}">
                      <a16:colId xmlns:a16="http://schemas.microsoft.com/office/drawing/2014/main" val="2447378780"/>
                    </a:ext>
                  </a:extLst>
                </a:gridCol>
              </a:tblGrid>
              <a:tr h="293167">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9316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2.8026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13.2173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89,205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278015"/>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2.8937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19.639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93,167</a:t>
                      </a:r>
                    </a:p>
                  </a:txBody>
                  <a:tcPr marL="9525" marR="9525" marT="9525" marB="0" anchor="ctr">
                    <a:lnL>
                      <a:noFill/>
                    </a:lnL>
                    <a:lnR>
                      <a:noFill/>
                    </a:lnR>
                    <a:lnT>
                      <a:noFill/>
                    </a:lnT>
                    <a:lnB>
                      <a:noFill/>
                    </a:lnB>
                  </a:tcPr>
                </a:tc>
                <a:extLst>
                  <a:ext uri="{0D108BD9-81ED-4DB2-BD59-A6C34878D82A}">
                    <a16:rowId xmlns:a16="http://schemas.microsoft.com/office/drawing/2014/main" val="3688342766"/>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2.4603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15.4772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81,874</a:t>
                      </a:r>
                    </a:p>
                  </a:txBody>
                  <a:tcPr marL="9525" marR="9525" marT="9525" marB="0" anchor="ctr">
                    <a:lnL>
                      <a:noFill/>
                    </a:lnL>
                    <a:lnR>
                      <a:noFill/>
                    </a:lnR>
                    <a:lnT>
                      <a:noFill/>
                    </a:lnT>
                    <a:lnB>
                      <a:noFill/>
                    </a:lnB>
                  </a:tcPr>
                </a:tc>
                <a:extLst>
                  <a:ext uri="{0D108BD9-81ED-4DB2-BD59-A6C34878D82A}">
                    <a16:rowId xmlns:a16="http://schemas.microsoft.com/office/drawing/2014/main" val="3774744051"/>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1.9231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7.7358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0.6916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140,575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bl>
          </a:graphicData>
        </a:graphic>
      </p:graphicFrame>
      <p:sp>
        <p:nvSpPr>
          <p:cNvPr id="7" name="矩形: 圓角 6">
            <a:extLst>
              <a:ext uri="{FF2B5EF4-FFF2-40B4-BE49-F238E27FC236}">
                <a16:creationId xmlns:a16="http://schemas.microsoft.com/office/drawing/2014/main" id="{FEB12EA8-50D7-4627-9BEB-067ABC752940}"/>
              </a:ext>
            </a:extLst>
          </p:cNvPr>
          <p:cNvSpPr/>
          <p:nvPr/>
        </p:nvSpPr>
        <p:spPr>
          <a:xfrm>
            <a:off x="4023359" y="2560319"/>
            <a:ext cx="800101" cy="1472951"/>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180292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1.1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研究背景</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7A910AA-64F5-4E24-AE6D-B3DB637ADBDE}"/>
              </a:ext>
            </a:extLst>
          </p:cNvPr>
          <p:cNvSpPr txBox="1"/>
          <p:nvPr/>
        </p:nvSpPr>
        <p:spPr>
          <a:xfrm>
            <a:off x="783336" y="1629609"/>
            <a:ext cx="10802112" cy="3108543"/>
          </a:xfrm>
          <a:prstGeom prst="rect">
            <a:avLst/>
          </a:prstGeom>
          <a:noFill/>
        </p:spPr>
        <p:txBody>
          <a:bodyPr wrap="square">
            <a:spAutoFit/>
          </a:bodyPr>
          <a:lstStyle/>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配對交易是一種市場中性策略，利用兩種高度相關資產的價格落差進行交易。發展至今，配對交易因為與許多領域結合而有眾多的建構方式。</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統計套利的概念旨在尋找配對之間的價格發生偏離時開倉，利用時間序列的定態特性，待價格回歸均值時平倉完成套利。</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機器學習也應用於配對交易產生更多元化的策略模式，使交易者能隨成分股的股性動態調整交易門檻，藉此提升獲利性。</a:t>
            </a:r>
          </a:p>
        </p:txBody>
      </p:sp>
      <p:sp>
        <p:nvSpPr>
          <p:cNvPr id="4" name="矩形 3">
            <a:extLst>
              <a:ext uri="{FF2B5EF4-FFF2-40B4-BE49-F238E27FC236}">
                <a16:creationId xmlns:a16="http://schemas.microsoft.com/office/drawing/2014/main" id="{65A4414A-47A6-4D78-B454-F7FB12C769FD}"/>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extLst>
      <p:ext uri="{BB962C8B-B14F-4D97-AF65-F5344CB8AC3E}">
        <p14:creationId xmlns:p14="http://schemas.microsoft.com/office/powerpoint/2010/main" val="160709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4285552606"/>
              </p:ext>
            </p:extLst>
          </p:nvPr>
        </p:nvGraphicFramePr>
        <p:xfrm>
          <a:off x="2294223" y="854305"/>
          <a:ext cx="7251030" cy="5372760"/>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0.7812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5,099,070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81.614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62478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0.7803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3,698,821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59.202</a:t>
                      </a:r>
                    </a:p>
                  </a:txBody>
                  <a:tcPr marL="9525" marR="9525" marT="9525" marB="0" anchor="ctr">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22294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0.8161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843,895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37.853</a:t>
                      </a:r>
                    </a:p>
                  </a:txBody>
                  <a:tcPr marL="9525" marR="9525" marT="9525" marB="0" anchor="ctr">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22294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-5,905,997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-264.914</a:t>
                      </a:r>
                    </a:p>
                  </a:txBody>
                  <a:tcPr marL="9525" marR="9525" marT="9525" marB="0" anchor="ctr">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21927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628,876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28.6805</a:t>
                      </a:r>
                    </a:p>
                  </a:txBody>
                  <a:tcPr marL="9525" marR="9525" marT="9525" marB="0" anchor="ctr">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21927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-6,590,806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-300.5795</a:t>
                      </a:r>
                    </a:p>
                  </a:txBody>
                  <a:tcPr marL="9525" marR="9525" marT="9525" marB="0" anchor="ctr">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21243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84,276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3.9672</a:t>
                      </a:r>
                    </a:p>
                  </a:txBody>
                  <a:tcPr marL="9525" marR="9525" marT="9525" marB="0" anchor="ctr">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21243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-7,776,336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-366.0658</a:t>
                      </a:r>
                    </a:p>
                  </a:txBody>
                  <a:tcPr marL="9525" marR="9525" marT="9525" marB="0" anchor="ctr">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18640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0.8052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-2,556,307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-137.141</a:t>
                      </a:r>
                    </a:p>
                  </a:txBody>
                  <a:tcPr marL="9525" marR="9525" marT="9525" marB="0" anchor="ctr">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0.7996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-13,570,908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-728.053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4629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0.6239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0.8004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-13,640,234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-2,946.69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0.5919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-31,422,174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-6,788.11</a:t>
                      </a:r>
                    </a:p>
                  </a:txBody>
                  <a:tcPr marL="9525" marR="9525" marT="9525" marB="0" anchor="ctr">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28225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0.8293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4,132,828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146.4244</a:t>
                      </a:r>
                    </a:p>
                  </a:txBody>
                  <a:tcPr marL="9525" marR="9525" marT="9525" marB="0" anchor="ctr">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28225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0.8293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2,832,472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100.3533</a:t>
                      </a:r>
                    </a:p>
                  </a:txBody>
                  <a:tcPr marL="9525" marR="9525" marT="9525" marB="0" anchor="ctr">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25760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2,602,997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101.048</a:t>
                      </a:r>
                    </a:p>
                  </a:txBody>
                  <a:tcPr marL="9525" marR="9525" marT="9525" marB="0" anchor="ctr">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25760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-112,476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-4.3663</a:t>
                      </a:r>
                    </a:p>
                  </a:txBody>
                  <a:tcPr marL="9525" marR="9525" marT="9525" marB="0" anchor="ctr">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25481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0.8574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6,334,544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248.5987</a:t>
                      </a:r>
                    </a:p>
                  </a:txBody>
                  <a:tcPr marL="9525" marR="9525" marT="9525" marB="0" anchor="ctr">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25481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0.8574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3,652,517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143.3428</a:t>
                      </a:r>
                    </a:p>
                  </a:txBody>
                  <a:tcPr marL="9525" marR="9525" marT="9525" marB="0" anchor="ctr">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2" name="矩形: 圓角 11">
            <a:extLst>
              <a:ext uri="{FF2B5EF4-FFF2-40B4-BE49-F238E27FC236}">
                <a16:creationId xmlns:a16="http://schemas.microsoft.com/office/drawing/2014/main" id="{79083202-0300-46B4-95A4-3CE281542783}"/>
              </a:ext>
            </a:extLst>
          </p:cNvPr>
          <p:cNvSpPr/>
          <p:nvPr/>
        </p:nvSpPr>
        <p:spPr>
          <a:xfrm>
            <a:off x="7506902" y="1935482"/>
            <a:ext cx="2038351" cy="2138168"/>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1D0BB24B-9CC8-493C-B274-5B7609B9A145}"/>
              </a:ext>
            </a:extLst>
          </p:cNvPr>
          <p:cNvSpPr/>
          <p:nvPr/>
        </p:nvSpPr>
        <p:spPr>
          <a:xfrm>
            <a:off x="2693066" y="4073651"/>
            <a:ext cx="2038351" cy="484633"/>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0454728-3498-435E-8979-8EB25D5796C9}"/>
              </a:ext>
            </a:extLst>
          </p:cNvPr>
          <p:cNvSpPr/>
          <p:nvPr/>
        </p:nvSpPr>
        <p:spPr>
          <a:xfrm>
            <a:off x="2646745" y="1950724"/>
            <a:ext cx="2084672" cy="2122926"/>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6AC1E0CF-CB28-4045-8DB8-274E40F7DB5C}"/>
              </a:ext>
            </a:extLst>
          </p:cNvPr>
          <p:cNvSpPr/>
          <p:nvPr/>
        </p:nvSpPr>
        <p:spPr>
          <a:xfrm>
            <a:off x="7506902" y="4073651"/>
            <a:ext cx="2038351" cy="484633"/>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2E42EF5E-648F-436F-887A-760F454FA864}"/>
              </a:ext>
            </a:extLst>
          </p:cNvPr>
          <p:cNvSpPr/>
          <p:nvPr/>
        </p:nvSpPr>
        <p:spPr>
          <a:xfrm>
            <a:off x="2693066" y="5713476"/>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4C7C3CC-DF49-44CE-BF9E-9D1F4172B75C}"/>
              </a:ext>
            </a:extLst>
          </p:cNvPr>
          <p:cNvSpPr/>
          <p:nvPr/>
        </p:nvSpPr>
        <p:spPr>
          <a:xfrm>
            <a:off x="7506901" y="5713476"/>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7445AFB0-3C83-4EB6-95B3-701ABCC60D6C}"/>
              </a:ext>
            </a:extLst>
          </p:cNvPr>
          <p:cNvSpPr/>
          <p:nvPr/>
        </p:nvSpPr>
        <p:spPr>
          <a:xfrm>
            <a:off x="2693066" y="4651246"/>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B3F080E6-F487-416B-8B74-4F6FA0805498}"/>
              </a:ext>
            </a:extLst>
          </p:cNvPr>
          <p:cNvSpPr/>
          <p:nvPr/>
        </p:nvSpPr>
        <p:spPr>
          <a:xfrm>
            <a:off x="7506901" y="4665723"/>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991739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P spid="14" grpId="0" animBg="1"/>
      <p:bldP spid="17" grpId="0" animBg="1"/>
      <p:bldP spid="18"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4.2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355080"/>
            <a:ext cx="12192000" cy="502920"/>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1655388406"/>
              </p:ext>
            </p:extLst>
          </p:nvPr>
        </p:nvGraphicFramePr>
        <p:xfrm>
          <a:off x="2470485" y="854305"/>
          <a:ext cx="7251030" cy="5372760"/>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實務市場的風險指標</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0.2576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0.3414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0.1748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1,081,711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0.1835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0.2373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0.0919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1,126,078</a:t>
                      </a:r>
                    </a:p>
                  </a:txBody>
                  <a:tcPr marL="9525" marR="9525" marT="9525" marB="0" anchor="ctr">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0.1436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222,624</a:t>
                      </a:r>
                    </a:p>
                  </a:txBody>
                  <a:tcPr marL="9525" marR="9525" marT="9525" marB="0" anchor="ctr">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-0.5936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-0.5319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5,829,985</a:t>
                      </a:r>
                    </a:p>
                  </a:txBody>
                  <a:tcPr marL="9525" marR="9525" marT="9525" marB="0" anchor="ctr">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0.0836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281,017</a:t>
                      </a:r>
                    </a:p>
                  </a:txBody>
                  <a:tcPr marL="9525" marR="9525" marT="9525" marB="0" anchor="ctr">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-0.6427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-0.5631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0.1547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6,523,055</a:t>
                      </a:r>
                    </a:p>
                  </a:txBody>
                  <a:tcPr marL="9525" marR="9525" marT="9525" marB="0" anchor="ctr">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0.0091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356,608</a:t>
                      </a:r>
                    </a:p>
                  </a:txBody>
                  <a:tcPr marL="9525" marR="9525" marT="9525" marB="0" anchor="ctr">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-0.6471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-0.5597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0.0792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7,712,579</a:t>
                      </a:r>
                    </a:p>
                  </a:txBody>
                  <a:tcPr marL="9525" marR="9525" marT="9525" marB="0" anchor="ctr">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-0.1976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-0.2218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0.2435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2,677,426</a:t>
                      </a:r>
                    </a:p>
                  </a:txBody>
                  <a:tcPr marL="9525" marR="9525" marT="9525" marB="0" anchor="ctr">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-0.6604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0.1277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0.0677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13,522,853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-0.8998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-0.0664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13,451,573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-1.6668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-0.2531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-0.1671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31,059,299</a:t>
                      </a:r>
                    </a:p>
                  </a:txBody>
                  <a:tcPr marL="9525" marR="9525" marT="9525" marB="0" anchor="ctr">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0.8984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1.9931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83,258</a:t>
                      </a:r>
                    </a:p>
                  </a:txBody>
                  <a:tcPr marL="9525" marR="9525" marT="9525" marB="0" anchor="ctr">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0.5194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0.9067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0.2111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0.1073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251,943</a:t>
                      </a:r>
                    </a:p>
                  </a:txBody>
                  <a:tcPr marL="9525" marR="9525" marT="9525" marB="0" anchor="ctr">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0.4356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0.1371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219,626</a:t>
                      </a:r>
                    </a:p>
                  </a:txBody>
                  <a:tcPr marL="9525" marR="9525" marT="9525" marB="0" anchor="ctr">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-0.0147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0.2066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0.1058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599,747</a:t>
                      </a:r>
                    </a:p>
                  </a:txBody>
                  <a:tcPr marL="9525" marR="9525" marT="9525" marB="0" anchor="ctr">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1.0512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2.7171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0.289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76,070</a:t>
                      </a:r>
                    </a:p>
                  </a:txBody>
                  <a:tcPr marL="9525" marR="9525" marT="9525" marB="0" anchor="ctr">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0.4553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0.1699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217,309</a:t>
                      </a:r>
                    </a:p>
                  </a:txBody>
                  <a:tcPr marL="9525" marR="9525" marT="9525" marB="0" anchor="ctr">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0" name="矩形: 圓角 9">
            <a:extLst>
              <a:ext uri="{FF2B5EF4-FFF2-40B4-BE49-F238E27FC236}">
                <a16:creationId xmlns:a16="http://schemas.microsoft.com/office/drawing/2014/main" id="{02B98432-52EA-4F75-A545-C220060DC62C}"/>
              </a:ext>
            </a:extLst>
          </p:cNvPr>
          <p:cNvSpPr/>
          <p:nvPr/>
        </p:nvSpPr>
        <p:spPr>
          <a:xfrm>
            <a:off x="2784506" y="4630675"/>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CAD33327-0011-4B94-97B1-3C9973FABB86}"/>
              </a:ext>
            </a:extLst>
          </p:cNvPr>
          <p:cNvSpPr/>
          <p:nvPr/>
        </p:nvSpPr>
        <p:spPr>
          <a:xfrm>
            <a:off x="5076824" y="4648203"/>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B7616509-6719-4756-B5A7-ABD31B27133A}"/>
              </a:ext>
            </a:extLst>
          </p:cNvPr>
          <p:cNvSpPr/>
          <p:nvPr/>
        </p:nvSpPr>
        <p:spPr>
          <a:xfrm>
            <a:off x="2822406" y="5742429"/>
            <a:ext cx="20004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EEDC1606-AAC7-48EA-954C-B982B35ADE5C}"/>
              </a:ext>
            </a:extLst>
          </p:cNvPr>
          <p:cNvSpPr/>
          <p:nvPr/>
        </p:nvSpPr>
        <p:spPr>
          <a:xfrm>
            <a:off x="5076824" y="5742430"/>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395584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3" y="269531"/>
            <a:ext cx="8710907"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4.2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字方塊 8">
            <a:extLst>
              <a:ext uri="{FF2B5EF4-FFF2-40B4-BE49-F238E27FC236}">
                <a16:creationId xmlns:a16="http://schemas.microsoft.com/office/drawing/2014/main" id="{3D6BBD49-5113-4302-87B7-594F21742830}"/>
              </a:ext>
            </a:extLst>
          </p:cNvPr>
          <p:cNvSpPr txBox="1"/>
          <p:nvPr/>
        </p:nvSpPr>
        <p:spPr>
          <a:xfrm>
            <a:off x="2661474" y="5821782"/>
            <a:ext cx="6869050"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20150813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模型加入限制式與否的權重配置箱鬚圖</a:t>
            </a:r>
          </a:p>
        </p:txBody>
      </p:sp>
      <p:pic>
        <p:nvPicPr>
          <p:cNvPr id="5" name="圖片 4">
            <a:extLst>
              <a:ext uri="{FF2B5EF4-FFF2-40B4-BE49-F238E27FC236}">
                <a16:creationId xmlns:a16="http://schemas.microsoft.com/office/drawing/2014/main" id="{F3F514F1-6BEF-48F8-AC0A-56620B191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8581" y="1028413"/>
            <a:ext cx="9514837" cy="4757419"/>
          </a:xfrm>
          <a:prstGeom prst="rect">
            <a:avLst/>
          </a:prstGeom>
        </p:spPr>
      </p:pic>
      <p:graphicFrame>
        <p:nvGraphicFramePr>
          <p:cNvPr id="12" name="表格 11">
            <a:extLst>
              <a:ext uri="{FF2B5EF4-FFF2-40B4-BE49-F238E27FC236}">
                <a16:creationId xmlns:a16="http://schemas.microsoft.com/office/drawing/2014/main" id="{0A47246D-E6FF-4A57-AD80-E893E96DE805}"/>
              </a:ext>
            </a:extLst>
          </p:cNvPr>
          <p:cNvGraphicFramePr>
            <a:graphicFrameLocks noGrp="1"/>
          </p:cNvGraphicFramePr>
          <p:nvPr>
            <p:extLst>
              <p:ext uri="{D42A27DB-BD31-4B8C-83A1-F6EECF244321}">
                <p14:modId xmlns:p14="http://schemas.microsoft.com/office/powerpoint/2010/main" val="1814215632"/>
              </p:ext>
            </p:extLst>
          </p:nvPr>
        </p:nvGraphicFramePr>
        <p:xfrm>
          <a:off x="1174397" y="1480204"/>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最小化變異數（限制）</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0.0041</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0.0325</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0.0044</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0.027</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0.0045</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0.0291</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0.0636</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0.0047</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0.0445</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0.0089</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0.1247</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0.0069</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0.0031</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0.0602</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13" name="文字方塊 12">
            <a:extLst>
              <a:ext uri="{FF2B5EF4-FFF2-40B4-BE49-F238E27FC236}">
                <a16:creationId xmlns:a16="http://schemas.microsoft.com/office/drawing/2014/main" id="{22B9E33F-9FEE-4AD6-A89F-F8D1A24C7FA9}"/>
              </a:ext>
            </a:extLst>
          </p:cNvPr>
          <p:cNvSpPr txBox="1"/>
          <p:nvPr/>
        </p:nvSpPr>
        <p:spPr>
          <a:xfrm>
            <a:off x="1256378" y="1110872"/>
            <a:ext cx="986212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20150813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模型加入限制式與否的權重配置摘要統計（四捨五入至小數點第四位）</a:t>
            </a:r>
          </a:p>
        </p:txBody>
      </p:sp>
    </p:spTree>
    <p:custDataLst>
      <p:tags r:id="rId1"/>
    </p:custDataLst>
    <p:extLst>
      <p:ext uri="{BB962C8B-B14F-4D97-AF65-F5344CB8AC3E}">
        <p14:creationId xmlns:p14="http://schemas.microsoft.com/office/powerpoint/2010/main" val="3472459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3" y="346644"/>
            <a:ext cx="8276567"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4.2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77CC7B7C-1171-4BFD-A287-A080D608054B}"/>
              </a:ext>
            </a:extLst>
          </p:cNvPr>
          <p:cNvGraphicFramePr>
            <a:graphicFrameLocks noGrp="1"/>
          </p:cNvGraphicFramePr>
          <p:nvPr>
            <p:extLst>
              <p:ext uri="{D42A27DB-BD31-4B8C-83A1-F6EECF244321}">
                <p14:modId xmlns:p14="http://schemas.microsoft.com/office/powerpoint/2010/main" val="2358489439"/>
              </p:ext>
            </p:extLst>
          </p:nvPr>
        </p:nvGraphicFramePr>
        <p:xfrm>
          <a:off x="1082957" y="1643665"/>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最小化變異數（限制）</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0.0041</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0.0325</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0.0044</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0.027</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0.0045</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0.0291</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0.0636</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0.0047</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0.0445</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0.0089</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0.1247</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0.0069</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0.0031</a:t>
                      </a:r>
                    </a:p>
                  </a:txBody>
                  <a:tcPr marL="9525" marR="9525" marT="9525" marB="0" anchor="ctr">
                    <a:lnL>
                      <a:noFill/>
                    </a:lnL>
                    <a:lnR>
                      <a:noFill/>
                    </a:lnR>
                    <a:lnT>
                      <a:noFill/>
                    </a:lnT>
                    <a:lnB>
                      <a:noFill/>
                    </a:lnB>
                  </a:tcPr>
                </a:tc>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0.0602</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7" name="文字方塊 6">
            <a:extLst>
              <a:ext uri="{FF2B5EF4-FFF2-40B4-BE49-F238E27FC236}">
                <a16:creationId xmlns:a16="http://schemas.microsoft.com/office/drawing/2014/main" id="{FED1960E-645C-4A33-9627-5BDAE12B2DEB}"/>
              </a:ext>
            </a:extLst>
          </p:cNvPr>
          <p:cNvSpPr txBox="1"/>
          <p:nvPr/>
        </p:nvSpPr>
        <p:spPr>
          <a:xfrm>
            <a:off x="1164938" y="1274333"/>
            <a:ext cx="986212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20150813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模型加入限制式與否的權重配置摘要統計（四捨五入至小數點第四位）</a:t>
            </a:r>
          </a:p>
        </p:txBody>
      </p:sp>
    </p:spTree>
    <p:custDataLst>
      <p:tags r:id="rId1"/>
    </p:custDataLst>
    <p:extLst>
      <p:ext uri="{BB962C8B-B14F-4D97-AF65-F5344CB8AC3E}">
        <p14:creationId xmlns:p14="http://schemas.microsoft.com/office/powerpoint/2010/main" val="805354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824539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4.2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2015</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437F6DB1-8D06-42CB-AA9B-6B980FADEE10}"/>
              </a:ext>
            </a:extLst>
          </p:cNvPr>
          <p:cNvGraphicFramePr>
            <a:graphicFrameLocks noGrp="1"/>
          </p:cNvGraphicFramePr>
          <p:nvPr>
            <p:extLst>
              <p:ext uri="{D42A27DB-BD31-4B8C-83A1-F6EECF244321}">
                <p14:modId xmlns:p14="http://schemas.microsoft.com/office/powerpoint/2010/main" val="2547552146"/>
              </p:ext>
            </p:extLst>
          </p:nvPr>
        </p:nvGraphicFramePr>
        <p:xfrm>
          <a:off x="2421255" y="1485899"/>
          <a:ext cx="7349490" cy="4489705"/>
        </p:xfrm>
        <a:graphic>
          <a:graphicData uri="http://schemas.openxmlformats.org/drawingml/2006/table">
            <a:tbl>
              <a:tblPr/>
              <a:tblGrid>
                <a:gridCol w="2483519">
                  <a:extLst>
                    <a:ext uri="{9D8B030D-6E8A-4147-A177-3AD203B41FA5}">
                      <a16:colId xmlns:a16="http://schemas.microsoft.com/office/drawing/2014/main" val="2249886918"/>
                    </a:ext>
                  </a:extLst>
                </a:gridCol>
                <a:gridCol w="1111810">
                  <a:extLst>
                    <a:ext uri="{9D8B030D-6E8A-4147-A177-3AD203B41FA5}">
                      <a16:colId xmlns:a16="http://schemas.microsoft.com/office/drawing/2014/main" val="3924903701"/>
                    </a:ext>
                  </a:extLst>
                </a:gridCol>
                <a:gridCol w="880784">
                  <a:extLst>
                    <a:ext uri="{9D8B030D-6E8A-4147-A177-3AD203B41FA5}">
                      <a16:colId xmlns:a16="http://schemas.microsoft.com/office/drawing/2014/main" val="2304618353"/>
                    </a:ext>
                  </a:extLst>
                </a:gridCol>
                <a:gridCol w="779709">
                  <a:extLst>
                    <a:ext uri="{9D8B030D-6E8A-4147-A177-3AD203B41FA5}">
                      <a16:colId xmlns:a16="http://schemas.microsoft.com/office/drawing/2014/main" val="3379154078"/>
                    </a:ext>
                  </a:extLst>
                </a:gridCol>
                <a:gridCol w="1111810">
                  <a:extLst>
                    <a:ext uri="{9D8B030D-6E8A-4147-A177-3AD203B41FA5}">
                      <a16:colId xmlns:a16="http://schemas.microsoft.com/office/drawing/2014/main" val="663925673"/>
                    </a:ext>
                  </a:extLst>
                </a:gridCol>
                <a:gridCol w="981858">
                  <a:extLst>
                    <a:ext uri="{9D8B030D-6E8A-4147-A177-3AD203B41FA5}">
                      <a16:colId xmlns:a16="http://schemas.microsoft.com/office/drawing/2014/main" val="1691671143"/>
                    </a:ext>
                  </a:extLst>
                </a:gridCol>
              </a:tblGrid>
              <a:tr h="408155">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實務市場的回測績效（加入滑價限制式）</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97261295"/>
                  </a:ext>
                </a:extLst>
              </a:tr>
              <a:tr h="408155">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141219"/>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22056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0.8386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6,300,265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285.6486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8302245"/>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22299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7,086,957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317.815</a:t>
                      </a:r>
                    </a:p>
                  </a:txBody>
                  <a:tcPr marL="9525" marR="9525" marT="9525" marB="0" anchor="ctr">
                    <a:lnL>
                      <a:noFill/>
                    </a:lnL>
                    <a:lnR>
                      <a:noFill/>
                    </a:lnR>
                    <a:lnT>
                      <a:noFill/>
                    </a:lnT>
                    <a:lnB>
                      <a:noFill/>
                    </a:lnB>
                  </a:tcPr>
                </a:tc>
                <a:extLst>
                  <a:ext uri="{0D108BD9-81ED-4DB2-BD59-A6C34878D82A}">
                    <a16:rowId xmlns:a16="http://schemas.microsoft.com/office/drawing/2014/main" val="2431597075"/>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21434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0.8493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7,351,681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342.9916</a:t>
                      </a:r>
                    </a:p>
                  </a:txBody>
                  <a:tcPr marL="9525" marR="9525" marT="9525" marB="0" anchor="ctr">
                    <a:lnL>
                      <a:noFill/>
                    </a:lnL>
                    <a:lnR>
                      <a:noFill/>
                    </a:lnR>
                    <a:lnT>
                      <a:noFill/>
                    </a:lnT>
                    <a:lnB>
                      <a:noFill/>
                    </a:lnB>
                  </a:tcPr>
                </a:tc>
                <a:extLst>
                  <a:ext uri="{0D108BD9-81ED-4DB2-BD59-A6C34878D82A}">
                    <a16:rowId xmlns:a16="http://schemas.microsoft.com/office/drawing/2014/main" val="3890154912"/>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17489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0.8089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7,919,891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452.8498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543120"/>
                  </a:ext>
                </a:extLst>
              </a:tr>
              <a:tr h="408155">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69696"/>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0.9946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1.8456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0.3448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0.1643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156166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4224046"/>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0.9957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2.0328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0.3332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150016</a:t>
                      </a:r>
                    </a:p>
                  </a:txBody>
                  <a:tcPr marL="9525" marR="9525" marT="9525" marB="0" anchor="ctr">
                    <a:lnL>
                      <a:noFill/>
                    </a:lnL>
                    <a:lnR>
                      <a:noFill/>
                    </a:lnR>
                    <a:lnT>
                      <a:noFill/>
                    </a:lnT>
                    <a:lnB>
                      <a:noFill/>
                    </a:lnB>
                  </a:tcPr>
                </a:tc>
                <a:extLst>
                  <a:ext uri="{0D108BD9-81ED-4DB2-BD59-A6C34878D82A}">
                    <a16:rowId xmlns:a16="http://schemas.microsoft.com/office/drawing/2014/main" val="3797888667"/>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0.9408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2.2022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0.3296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126235</a:t>
                      </a:r>
                    </a:p>
                  </a:txBody>
                  <a:tcPr marL="9525" marR="9525" marT="9525" marB="0" anchor="ctr">
                    <a:lnL>
                      <a:noFill/>
                    </a:lnL>
                    <a:lnR>
                      <a:noFill/>
                    </a:lnR>
                    <a:lnT>
                      <a:noFill/>
                    </a:lnT>
                    <a:lnB>
                      <a:noFill/>
                    </a:lnB>
                  </a:tcPr>
                </a:tc>
                <a:extLst>
                  <a:ext uri="{0D108BD9-81ED-4DB2-BD59-A6C34878D82A}">
                    <a16:rowId xmlns:a16="http://schemas.microsoft.com/office/drawing/2014/main" val="1958763239"/>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0.7609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1.4693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0.316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138480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234462"/>
                  </a:ext>
                </a:extLst>
              </a:tr>
            </a:tbl>
          </a:graphicData>
        </a:graphic>
      </p:graphicFrame>
      <p:pic>
        <p:nvPicPr>
          <p:cNvPr id="12" name="圖片 11">
            <a:extLst>
              <a:ext uri="{FF2B5EF4-FFF2-40B4-BE49-F238E27FC236}">
                <a16:creationId xmlns:a16="http://schemas.microsoft.com/office/drawing/2014/main" id="{D4E938BF-9645-403B-89BB-054A1063C051}"/>
              </a:ext>
            </a:extLst>
          </p:cNvPr>
          <p:cNvPicPr>
            <a:picLocks noChangeAspect="1"/>
          </p:cNvPicPr>
          <p:nvPr/>
        </p:nvPicPr>
        <p:blipFill>
          <a:blip r:embed="rId4"/>
          <a:stretch>
            <a:fillRect/>
          </a:stretch>
        </p:blipFill>
        <p:spPr>
          <a:xfrm>
            <a:off x="6067421" y="532863"/>
            <a:ext cx="6068272" cy="447737"/>
          </a:xfrm>
          <a:prstGeom prst="rect">
            <a:avLst/>
          </a:prstGeom>
        </p:spPr>
      </p:pic>
      <p:pic>
        <p:nvPicPr>
          <p:cNvPr id="14" name="圖片 13">
            <a:extLst>
              <a:ext uri="{FF2B5EF4-FFF2-40B4-BE49-F238E27FC236}">
                <a16:creationId xmlns:a16="http://schemas.microsoft.com/office/drawing/2014/main" id="{DE439D76-1562-4F3E-9AD3-9EC51956C724}"/>
              </a:ext>
            </a:extLst>
          </p:cNvPr>
          <p:cNvPicPr>
            <a:picLocks noChangeAspect="1"/>
          </p:cNvPicPr>
          <p:nvPr/>
        </p:nvPicPr>
        <p:blipFill>
          <a:blip r:embed="rId5"/>
          <a:stretch>
            <a:fillRect/>
          </a:stretch>
        </p:blipFill>
        <p:spPr>
          <a:xfrm>
            <a:off x="6096000" y="1018919"/>
            <a:ext cx="6039693" cy="514422"/>
          </a:xfrm>
          <a:prstGeom prst="rect">
            <a:avLst/>
          </a:prstGeom>
        </p:spPr>
      </p:pic>
      <p:sp>
        <p:nvSpPr>
          <p:cNvPr id="15" name="矩形: 圓角 14">
            <a:extLst>
              <a:ext uri="{FF2B5EF4-FFF2-40B4-BE49-F238E27FC236}">
                <a16:creationId xmlns:a16="http://schemas.microsoft.com/office/drawing/2014/main" id="{2740D38C-DA53-4BE3-B922-1522DA1F7B80}"/>
              </a:ext>
            </a:extLst>
          </p:cNvPr>
          <p:cNvSpPr/>
          <p:nvPr/>
        </p:nvSpPr>
        <p:spPr>
          <a:xfrm>
            <a:off x="7732394" y="1845504"/>
            <a:ext cx="2038351" cy="2109276"/>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12ABA138-0A76-4F6F-A679-7AF5AFED55A0}"/>
              </a:ext>
            </a:extLst>
          </p:cNvPr>
          <p:cNvSpPr/>
          <p:nvPr/>
        </p:nvSpPr>
        <p:spPr>
          <a:xfrm>
            <a:off x="4912994" y="3900618"/>
            <a:ext cx="2038351" cy="2109276"/>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a:extLst>
              <a:ext uri="{FF2B5EF4-FFF2-40B4-BE49-F238E27FC236}">
                <a16:creationId xmlns:a16="http://schemas.microsoft.com/office/drawing/2014/main" id="{8D7CA61F-D330-4CC4-B814-D12F91B87653}"/>
              </a:ext>
            </a:extLst>
          </p:cNvPr>
          <p:cNvPicPr>
            <a:picLocks noChangeAspect="1"/>
          </p:cNvPicPr>
          <p:nvPr/>
        </p:nvPicPr>
        <p:blipFill>
          <a:blip r:embed="rId6"/>
          <a:stretch>
            <a:fillRect/>
          </a:stretch>
        </p:blipFill>
        <p:spPr>
          <a:xfrm>
            <a:off x="6285676" y="3278093"/>
            <a:ext cx="5906324" cy="514422"/>
          </a:xfrm>
          <a:prstGeom prst="rect">
            <a:avLst/>
          </a:prstGeom>
        </p:spPr>
      </p:pic>
      <p:pic>
        <p:nvPicPr>
          <p:cNvPr id="20" name="圖片 19">
            <a:extLst>
              <a:ext uri="{FF2B5EF4-FFF2-40B4-BE49-F238E27FC236}">
                <a16:creationId xmlns:a16="http://schemas.microsoft.com/office/drawing/2014/main" id="{23483BB9-B75F-4975-97C5-6DA399888E7E}"/>
              </a:ext>
            </a:extLst>
          </p:cNvPr>
          <p:cNvPicPr>
            <a:picLocks noChangeAspect="1"/>
          </p:cNvPicPr>
          <p:nvPr/>
        </p:nvPicPr>
        <p:blipFill>
          <a:blip r:embed="rId7"/>
          <a:stretch>
            <a:fillRect/>
          </a:stretch>
        </p:blipFill>
        <p:spPr>
          <a:xfrm>
            <a:off x="6123728" y="2857972"/>
            <a:ext cx="6068272" cy="466790"/>
          </a:xfrm>
          <a:prstGeom prst="rect">
            <a:avLst/>
          </a:prstGeom>
        </p:spPr>
      </p:pic>
    </p:spTree>
    <p:custDataLst>
      <p:tags r:id="rId1"/>
    </p:custDataLst>
    <p:extLst>
      <p:ext uri="{BB962C8B-B14F-4D97-AF65-F5344CB8AC3E}">
        <p14:creationId xmlns:p14="http://schemas.microsoft.com/office/powerpoint/2010/main" val="3867185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par>
                          <p:cTn id="17" fill="hold">
                            <p:stCondLst>
                              <p:cond delay="0"/>
                            </p:stCondLst>
                            <p:childTnLst>
                              <p:par>
                                <p:cTn id="18" presetID="1" presetClass="exit" presetSubtype="0" fill="hold" nodeType="after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par>
                          <p:cTn id="20" fill="hold">
                            <p:stCondLst>
                              <p:cond delay="0"/>
                            </p:stCondLst>
                            <p:childTnLst>
                              <p:par>
                                <p:cTn id="21" presetID="1" presetClass="exit" presetSubtype="0" fill="hold" grpId="1" nodeType="after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3948834406"/>
              </p:ext>
            </p:extLst>
          </p:nvPr>
        </p:nvGraphicFramePr>
        <p:xfrm>
          <a:off x="2003424" y="1016968"/>
          <a:ext cx="8296276" cy="5210100"/>
        </p:xfrm>
        <a:graphic>
          <a:graphicData uri="http://schemas.openxmlformats.org/drawingml/2006/table">
            <a:tbl>
              <a:tblPr/>
              <a:tblGrid>
                <a:gridCol w="2205502">
                  <a:extLst>
                    <a:ext uri="{9D8B030D-6E8A-4147-A177-3AD203B41FA5}">
                      <a16:colId xmlns:a16="http://schemas.microsoft.com/office/drawing/2014/main" val="1509484965"/>
                    </a:ext>
                  </a:extLst>
                </a:gridCol>
                <a:gridCol w="1051460">
                  <a:extLst>
                    <a:ext uri="{9D8B030D-6E8A-4147-A177-3AD203B41FA5}">
                      <a16:colId xmlns:a16="http://schemas.microsoft.com/office/drawing/2014/main" val="4018776741"/>
                    </a:ext>
                  </a:extLst>
                </a:gridCol>
                <a:gridCol w="1102750">
                  <a:extLst>
                    <a:ext uri="{9D8B030D-6E8A-4147-A177-3AD203B41FA5}">
                      <a16:colId xmlns:a16="http://schemas.microsoft.com/office/drawing/2014/main" val="3201627075"/>
                    </a:ext>
                  </a:extLst>
                </a:gridCol>
                <a:gridCol w="1538722">
                  <a:extLst>
                    <a:ext uri="{9D8B030D-6E8A-4147-A177-3AD203B41FA5}">
                      <a16:colId xmlns:a16="http://schemas.microsoft.com/office/drawing/2014/main" val="2547778631"/>
                    </a:ext>
                  </a:extLst>
                </a:gridCol>
                <a:gridCol w="1051460">
                  <a:extLst>
                    <a:ext uri="{9D8B030D-6E8A-4147-A177-3AD203B41FA5}">
                      <a16:colId xmlns:a16="http://schemas.microsoft.com/office/drawing/2014/main" val="2379296679"/>
                    </a:ext>
                  </a:extLst>
                </a:gridCol>
                <a:gridCol w="1346382">
                  <a:extLst>
                    <a:ext uri="{9D8B030D-6E8A-4147-A177-3AD203B41FA5}">
                      <a16:colId xmlns:a16="http://schemas.microsoft.com/office/drawing/2014/main" val="2447378780"/>
                    </a:ext>
                  </a:extLst>
                </a:gridCol>
              </a:tblGrid>
              <a:tr h="248100">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031969"/>
                  </a:ext>
                </a:extLst>
              </a:tr>
              <a:tr h="248100">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0.8601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31,726,100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542.976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1155182"/>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31,659,361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541.834</a:t>
                      </a:r>
                    </a:p>
                  </a:txBody>
                  <a:tcPr marL="9525" marR="9525" marT="9525" marB="0" anchor="ctr">
                    <a:lnL>
                      <a:noFill/>
                    </a:lnL>
                    <a:lnR>
                      <a:noFill/>
                    </a:lnR>
                    <a:lnT>
                      <a:noFill/>
                    </a:lnT>
                    <a:lnB>
                      <a:noFill/>
                    </a:lnB>
                  </a:tcPr>
                </a:tc>
                <a:extLst>
                  <a:ext uri="{0D108BD9-81ED-4DB2-BD59-A6C34878D82A}">
                    <a16:rowId xmlns:a16="http://schemas.microsoft.com/office/drawing/2014/main" val="1656547711"/>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31,866,246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545.3747</a:t>
                      </a:r>
                    </a:p>
                  </a:txBody>
                  <a:tcPr marL="9525" marR="9525" marT="9525" marB="0" anchor="ctr">
                    <a:lnL>
                      <a:noFill/>
                    </a:lnL>
                    <a:lnR>
                      <a:noFill/>
                    </a:lnR>
                    <a:lnT>
                      <a:noFill/>
                    </a:lnT>
                    <a:lnB>
                      <a:noFill/>
                    </a:lnB>
                  </a:tcPr>
                </a:tc>
                <a:extLst>
                  <a:ext uri="{0D108BD9-81ED-4DB2-BD59-A6C34878D82A}">
                    <a16:rowId xmlns:a16="http://schemas.microsoft.com/office/drawing/2014/main" val="1911583889"/>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31,366,522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536.8222</a:t>
                      </a:r>
                    </a:p>
                  </a:txBody>
                  <a:tcPr marL="9525" marR="9525" marT="9525" marB="0" anchor="ctr">
                    <a:lnL>
                      <a:noFill/>
                    </a:lnL>
                    <a:lnR>
                      <a:noFill/>
                    </a:lnR>
                    <a:lnT>
                      <a:noFill/>
                    </a:lnT>
                    <a:lnB>
                      <a:noFill/>
                    </a:lnB>
                  </a:tcPr>
                </a:tc>
                <a:extLst>
                  <a:ext uri="{0D108BD9-81ED-4DB2-BD59-A6C34878D82A}">
                    <a16:rowId xmlns:a16="http://schemas.microsoft.com/office/drawing/2014/main" val="907867708"/>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0.8732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30,971,575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530.0629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6209"/>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26,372,788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451.357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461861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30,092,657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515.0207</a:t>
                      </a:r>
                    </a:p>
                  </a:txBody>
                  <a:tcPr marL="9525" marR="9525" marT="9525" marB="0" anchor="ctr">
                    <a:lnL>
                      <a:noFill/>
                    </a:lnL>
                    <a:lnR>
                      <a:noFill/>
                    </a:lnR>
                    <a:lnT>
                      <a:noFill/>
                    </a:lnT>
                    <a:lnB>
                      <a:noFill/>
                    </a:lnB>
                  </a:tcPr>
                </a:tc>
                <a:extLst>
                  <a:ext uri="{0D108BD9-81ED-4DB2-BD59-A6C34878D82A}">
                    <a16:rowId xmlns:a16="http://schemas.microsoft.com/office/drawing/2014/main" val="3333771541"/>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29,050,641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497.1871</a:t>
                      </a:r>
                    </a:p>
                  </a:txBody>
                  <a:tcPr marL="9525" marR="9525" marT="9525" marB="0" anchor="ctr">
                    <a:lnL>
                      <a:noFill/>
                    </a:lnL>
                    <a:lnR>
                      <a:noFill/>
                    </a:lnR>
                    <a:lnT>
                      <a:noFill/>
                    </a:lnT>
                    <a:lnB>
                      <a:noFill/>
                    </a:lnB>
                  </a:tcPr>
                </a:tc>
                <a:extLst>
                  <a:ext uri="{0D108BD9-81ED-4DB2-BD59-A6C34878D82A}">
                    <a16:rowId xmlns:a16="http://schemas.microsoft.com/office/drawing/2014/main" val="3225893855"/>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0.8732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32,820,757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561.7107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711739"/>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2.6257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22.0241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0.7128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0.3711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59,610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3659759"/>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3.5105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55.3323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31,539</a:t>
                      </a:r>
                    </a:p>
                  </a:txBody>
                  <a:tcPr marL="9525" marR="9525" marT="9525" marB="0" anchor="ctr">
                    <a:lnL>
                      <a:noFill/>
                    </a:lnL>
                    <a:lnR>
                      <a:noFill/>
                    </a:lnR>
                    <a:lnT>
                      <a:noFill/>
                    </a:lnT>
                    <a:lnB>
                      <a:noFill/>
                    </a:lnB>
                  </a:tcPr>
                </a:tc>
                <a:extLst>
                  <a:ext uri="{0D108BD9-81ED-4DB2-BD59-A6C34878D82A}">
                    <a16:rowId xmlns:a16="http://schemas.microsoft.com/office/drawing/2014/main" val="348278015"/>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3.6379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inf</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9525" marR="9525" marT="9525" marB="0" anchor="ctr">
                    <a:lnL>
                      <a:noFill/>
                    </a:lnL>
                    <a:lnR>
                      <a:noFill/>
                    </a:lnR>
                    <a:lnT>
                      <a:noFill/>
                    </a:lnT>
                    <a:lnB>
                      <a:noFill/>
                    </a:lnB>
                  </a:tcPr>
                </a:tc>
                <a:extLst>
                  <a:ext uri="{0D108BD9-81ED-4DB2-BD59-A6C34878D82A}">
                    <a16:rowId xmlns:a16="http://schemas.microsoft.com/office/drawing/2014/main" val="3688342766"/>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2.6043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8.2334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216,137</a:t>
                      </a:r>
                    </a:p>
                  </a:txBody>
                  <a:tcPr marL="9525" marR="9525" marT="9525" marB="0" anchor="ctr">
                    <a:lnL>
                      <a:noFill/>
                    </a:lnL>
                    <a:lnR>
                      <a:noFill/>
                    </a:lnR>
                    <a:lnT>
                      <a:noFill/>
                    </a:lnT>
                    <a:lnB>
                      <a:noFill/>
                    </a:lnB>
                  </a:tcPr>
                </a:tc>
                <a:extLst>
                  <a:ext uri="{0D108BD9-81ED-4DB2-BD59-A6C34878D82A}">
                    <a16:rowId xmlns:a16="http://schemas.microsoft.com/office/drawing/2014/main" val="3774744051"/>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1.7913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4.001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372,519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2.1324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11.7844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120,240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9814173"/>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4.094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inf</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9525" marR="9525" marT="9525" marB="0" anchor="ctr">
                    <a:lnL>
                      <a:noFill/>
                    </a:lnL>
                    <a:lnR>
                      <a:noFill/>
                    </a:lnR>
                    <a:lnT>
                      <a:noFill/>
                    </a:lnT>
                    <a:lnB>
                      <a:noFill/>
                    </a:lnB>
                  </a:tcPr>
                </a:tc>
                <a:extLst>
                  <a:ext uri="{0D108BD9-81ED-4DB2-BD59-A6C34878D82A}">
                    <a16:rowId xmlns:a16="http://schemas.microsoft.com/office/drawing/2014/main" val="354712812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3.7864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115.5348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15,268</a:t>
                      </a:r>
                    </a:p>
                  </a:txBody>
                  <a:tcPr marL="9525" marR="9525" marT="9525" marB="0" anchor="ctr">
                    <a:lnL>
                      <a:noFill/>
                    </a:lnL>
                    <a:lnR>
                      <a:noFill/>
                    </a:lnR>
                    <a:lnT>
                      <a:noFill/>
                    </a:lnT>
                    <a:lnB>
                      <a:noFill/>
                    </a:lnB>
                  </a:tcPr>
                </a:tc>
                <a:extLst>
                  <a:ext uri="{0D108BD9-81ED-4DB2-BD59-A6C34878D82A}">
                    <a16:rowId xmlns:a16="http://schemas.microsoft.com/office/drawing/2014/main" val="173426143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3.8493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43.698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48,441</a:t>
                      </a:r>
                    </a:p>
                  </a:txBody>
                  <a:tcPr marL="9525" marR="9525" marT="9525" marB="0" anchor="ctr">
                    <a:lnL>
                      <a:noFill/>
                    </a:lnL>
                    <a:lnR>
                      <a:noFill/>
                    </a:lnR>
                    <a:lnT>
                      <a:noFill/>
                    </a:lnT>
                    <a:lnB>
                      <a:noFill/>
                    </a:lnB>
                  </a:tcPr>
                </a:tc>
                <a:extLst>
                  <a:ext uri="{0D108BD9-81ED-4DB2-BD59-A6C34878D82A}">
                    <a16:rowId xmlns:a16="http://schemas.microsoft.com/office/drawing/2014/main" val="806717239"/>
                  </a:ext>
                </a:extLst>
              </a:tr>
            </a:tbl>
          </a:graphicData>
        </a:graphic>
      </p:graphicFrame>
      <p:sp>
        <p:nvSpPr>
          <p:cNvPr id="5" name="矩形: 圓角 4">
            <a:extLst>
              <a:ext uri="{FF2B5EF4-FFF2-40B4-BE49-F238E27FC236}">
                <a16:creationId xmlns:a16="http://schemas.microsoft.com/office/drawing/2014/main" id="{5C06ECA1-ED41-4946-8BF1-D32961E1F0CC}"/>
              </a:ext>
            </a:extLst>
          </p:cNvPr>
          <p:cNvSpPr/>
          <p:nvPr/>
        </p:nvSpPr>
        <p:spPr>
          <a:xfrm>
            <a:off x="7981950" y="1219201"/>
            <a:ext cx="2038350" cy="2552699"/>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0454728-3498-435E-8979-8EB25D5796C9}"/>
              </a:ext>
            </a:extLst>
          </p:cNvPr>
          <p:cNvSpPr/>
          <p:nvPr/>
        </p:nvSpPr>
        <p:spPr>
          <a:xfrm>
            <a:off x="7848600" y="3531870"/>
            <a:ext cx="2339976" cy="240029"/>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6C2AA721-49DA-4745-98C2-75D26FFF127E}"/>
              </a:ext>
            </a:extLst>
          </p:cNvPr>
          <p:cNvSpPr/>
          <p:nvPr/>
        </p:nvSpPr>
        <p:spPr>
          <a:xfrm>
            <a:off x="4210051" y="3723132"/>
            <a:ext cx="2038350" cy="2552699"/>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8136B721-9C15-4F54-B945-D79A7C7A4A18}"/>
              </a:ext>
            </a:extLst>
          </p:cNvPr>
          <p:cNvSpPr/>
          <p:nvPr/>
        </p:nvSpPr>
        <p:spPr>
          <a:xfrm>
            <a:off x="4059238" y="5477560"/>
            <a:ext cx="2339976" cy="761999"/>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314968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4.3.1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字方塊 6">
            <a:extLst>
              <a:ext uri="{FF2B5EF4-FFF2-40B4-BE49-F238E27FC236}">
                <a16:creationId xmlns:a16="http://schemas.microsoft.com/office/drawing/2014/main" id="{78C57C16-B211-4F3E-B63E-7D5CFFD4F5E2}"/>
              </a:ext>
            </a:extLst>
          </p:cNvPr>
          <p:cNvSpPr txBox="1"/>
          <p:nvPr/>
        </p:nvSpPr>
        <p:spPr>
          <a:xfrm>
            <a:off x="3886580" y="5863304"/>
            <a:ext cx="4418838"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20160216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各方法下的權重配置箱鬚圖</a:t>
            </a:r>
          </a:p>
        </p:txBody>
      </p:sp>
      <p:pic>
        <p:nvPicPr>
          <p:cNvPr id="4" name="圖片 3">
            <a:extLst>
              <a:ext uri="{FF2B5EF4-FFF2-40B4-BE49-F238E27FC236}">
                <a16:creationId xmlns:a16="http://schemas.microsoft.com/office/drawing/2014/main" id="{3C229C2C-1082-487E-BFBD-B9DA7A946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53" y="818858"/>
            <a:ext cx="10088891" cy="5044446"/>
          </a:xfrm>
          <a:prstGeom prst="rect">
            <a:avLst/>
          </a:prstGeom>
        </p:spPr>
      </p:pic>
      <p:graphicFrame>
        <p:nvGraphicFramePr>
          <p:cNvPr id="14" name="表格 13">
            <a:extLst>
              <a:ext uri="{FF2B5EF4-FFF2-40B4-BE49-F238E27FC236}">
                <a16:creationId xmlns:a16="http://schemas.microsoft.com/office/drawing/2014/main" id="{8DEE7C88-4DBA-4736-B41E-0A9D144B4B85}"/>
              </a:ext>
            </a:extLst>
          </p:cNvPr>
          <p:cNvGraphicFramePr>
            <a:graphicFrameLocks noGrp="1"/>
          </p:cNvGraphicFramePr>
          <p:nvPr>
            <p:extLst>
              <p:ext uri="{D42A27DB-BD31-4B8C-83A1-F6EECF244321}">
                <p14:modId xmlns:p14="http://schemas.microsoft.com/office/powerpoint/2010/main" val="2934081042"/>
              </p:ext>
            </p:extLst>
          </p:nvPr>
        </p:nvGraphicFramePr>
        <p:xfrm>
          <a:off x="1123948" y="1602772"/>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0.0056</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0.0356</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0.0483</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0.042</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0.0648</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15" name="文字方塊 14">
            <a:extLst>
              <a:ext uri="{FF2B5EF4-FFF2-40B4-BE49-F238E27FC236}">
                <a16:creationId xmlns:a16="http://schemas.microsoft.com/office/drawing/2014/main" id="{7FF0C3CB-4AF6-4259-9321-1B06C223D7E3}"/>
              </a:ext>
            </a:extLst>
          </p:cNvPr>
          <p:cNvSpPr txBox="1"/>
          <p:nvPr/>
        </p:nvSpPr>
        <p:spPr>
          <a:xfrm>
            <a:off x="1956498" y="1243584"/>
            <a:ext cx="8279004"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20160216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各方法下的權重配置摘要統計（四捨五入至小數點第四位）</a:t>
            </a:r>
          </a:p>
        </p:txBody>
      </p:sp>
      <p:sp>
        <p:nvSpPr>
          <p:cNvPr id="16" name="橢圓 15">
            <a:extLst>
              <a:ext uri="{FF2B5EF4-FFF2-40B4-BE49-F238E27FC236}">
                <a16:creationId xmlns:a16="http://schemas.microsoft.com/office/drawing/2014/main" id="{DDAB162D-F90A-4C92-B2FF-0CD61E9FC7E9}"/>
              </a:ext>
            </a:extLst>
          </p:cNvPr>
          <p:cNvSpPr/>
          <p:nvPr/>
        </p:nvSpPr>
        <p:spPr>
          <a:xfrm>
            <a:off x="4926330" y="308610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a:extLst>
              <a:ext uri="{FF2B5EF4-FFF2-40B4-BE49-F238E27FC236}">
                <a16:creationId xmlns:a16="http://schemas.microsoft.com/office/drawing/2014/main" id="{C369D360-B906-46DC-869D-B2FAFAC74433}"/>
              </a:ext>
            </a:extLst>
          </p:cNvPr>
          <p:cNvSpPr/>
          <p:nvPr/>
        </p:nvSpPr>
        <p:spPr>
          <a:xfrm>
            <a:off x="10096500" y="308991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EEAE240F-7F62-46DF-A205-CBC12CF5555F}"/>
              </a:ext>
            </a:extLst>
          </p:cNvPr>
          <p:cNvSpPr/>
          <p:nvPr/>
        </p:nvSpPr>
        <p:spPr>
          <a:xfrm>
            <a:off x="1011936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a16="http://schemas.microsoft.com/office/drawing/2014/main" id="{DA45E4B6-F497-4486-856D-39928B467E1F}"/>
              </a:ext>
            </a:extLst>
          </p:cNvPr>
          <p:cNvSpPr/>
          <p:nvPr/>
        </p:nvSpPr>
        <p:spPr>
          <a:xfrm>
            <a:off x="492633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2328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animBg="1"/>
      <p:bldP spid="17" grpId="0" animBg="1"/>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77CC7B7C-1171-4BFD-A287-A080D608054B}"/>
              </a:ext>
            </a:extLst>
          </p:cNvPr>
          <p:cNvGraphicFramePr>
            <a:graphicFrameLocks noGrp="1"/>
          </p:cNvGraphicFramePr>
          <p:nvPr>
            <p:extLst>
              <p:ext uri="{D42A27DB-BD31-4B8C-83A1-F6EECF244321}">
                <p14:modId xmlns:p14="http://schemas.microsoft.com/office/powerpoint/2010/main" val="831858704"/>
              </p:ext>
            </p:extLst>
          </p:nvPr>
        </p:nvGraphicFramePr>
        <p:xfrm>
          <a:off x="1123948" y="1602772"/>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0.0056</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0.0356</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0.0483</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0.042</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0.0648</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7" name="文字方塊 6">
            <a:extLst>
              <a:ext uri="{FF2B5EF4-FFF2-40B4-BE49-F238E27FC236}">
                <a16:creationId xmlns:a16="http://schemas.microsoft.com/office/drawing/2014/main" id="{FED1960E-645C-4A33-9627-5BDAE12B2DEB}"/>
              </a:ext>
            </a:extLst>
          </p:cNvPr>
          <p:cNvSpPr txBox="1"/>
          <p:nvPr/>
        </p:nvSpPr>
        <p:spPr>
          <a:xfrm>
            <a:off x="1956498" y="1243584"/>
            <a:ext cx="8279004"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20160216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各方法下的權重配置摘要統計（四捨五入至小數點第四位）</a:t>
            </a:r>
          </a:p>
        </p:txBody>
      </p:sp>
      <p:sp>
        <p:nvSpPr>
          <p:cNvPr id="5" name="橢圓 4">
            <a:extLst>
              <a:ext uri="{FF2B5EF4-FFF2-40B4-BE49-F238E27FC236}">
                <a16:creationId xmlns:a16="http://schemas.microsoft.com/office/drawing/2014/main" id="{B9458D06-BD36-4BDB-9408-F1F13C7C7313}"/>
              </a:ext>
            </a:extLst>
          </p:cNvPr>
          <p:cNvSpPr/>
          <p:nvPr/>
        </p:nvSpPr>
        <p:spPr>
          <a:xfrm>
            <a:off x="4926330" y="308610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90E8C0FE-ECCA-442E-8E1A-D33E5B9E33BA}"/>
              </a:ext>
            </a:extLst>
          </p:cNvPr>
          <p:cNvSpPr/>
          <p:nvPr/>
        </p:nvSpPr>
        <p:spPr>
          <a:xfrm>
            <a:off x="10096500" y="308991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81B9D161-9A3B-424B-BCDC-CF31A78B5F89}"/>
              </a:ext>
            </a:extLst>
          </p:cNvPr>
          <p:cNvSpPr/>
          <p:nvPr/>
        </p:nvSpPr>
        <p:spPr>
          <a:xfrm>
            <a:off x="1011936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8CEA3F42-61E6-49B9-84EC-6DA8D9ED5786}"/>
              </a:ext>
            </a:extLst>
          </p:cNvPr>
          <p:cNvSpPr/>
          <p:nvPr/>
        </p:nvSpPr>
        <p:spPr>
          <a:xfrm>
            <a:off x="492633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10248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3420647030"/>
              </p:ext>
            </p:extLst>
          </p:nvPr>
        </p:nvGraphicFramePr>
        <p:xfrm>
          <a:off x="1545431" y="2274268"/>
          <a:ext cx="8745538" cy="1759002"/>
        </p:xfrm>
        <a:graphic>
          <a:graphicData uri="http://schemas.openxmlformats.org/drawingml/2006/table">
            <a:tbl>
              <a:tblPr/>
              <a:tblGrid>
                <a:gridCol w="2324935">
                  <a:extLst>
                    <a:ext uri="{9D8B030D-6E8A-4147-A177-3AD203B41FA5}">
                      <a16:colId xmlns:a16="http://schemas.microsoft.com/office/drawing/2014/main" val="1509484965"/>
                    </a:ext>
                  </a:extLst>
                </a:gridCol>
                <a:gridCol w="1108399">
                  <a:extLst>
                    <a:ext uri="{9D8B030D-6E8A-4147-A177-3AD203B41FA5}">
                      <a16:colId xmlns:a16="http://schemas.microsoft.com/office/drawing/2014/main" val="4018776741"/>
                    </a:ext>
                  </a:extLst>
                </a:gridCol>
                <a:gridCol w="1162466">
                  <a:extLst>
                    <a:ext uri="{9D8B030D-6E8A-4147-A177-3AD203B41FA5}">
                      <a16:colId xmlns:a16="http://schemas.microsoft.com/office/drawing/2014/main" val="3201627075"/>
                    </a:ext>
                  </a:extLst>
                </a:gridCol>
                <a:gridCol w="1622047">
                  <a:extLst>
                    <a:ext uri="{9D8B030D-6E8A-4147-A177-3AD203B41FA5}">
                      <a16:colId xmlns:a16="http://schemas.microsoft.com/office/drawing/2014/main" val="2547778631"/>
                    </a:ext>
                  </a:extLst>
                </a:gridCol>
                <a:gridCol w="1108399">
                  <a:extLst>
                    <a:ext uri="{9D8B030D-6E8A-4147-A177-3AD203B41FA5}">
                      <a16:colId xmlns:a16="http://schemas.microsoft.com/office/drawing/2014/main" val="2379296679"/>
                    </a:ext>
                  </a:extLst>
                </a:gridCol>
                <a:gridCol w="1419292">
                  <a:extLst>
                    <a:ext uri="{9D8B030D-6E8A-4147-A177-3AD203B41FA5}">
                      <a16:colId xmlns:a16="http://schemas.microsoft.com/office/drawing/2014/main" val="2447378780"/>
                    </a:ext>
                  </a:extLst>
                </a:gridCol>
              </a:tblGrid>
              <a:tr h="293167">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93167">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3.5105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55.3323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278015"/>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3.6379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inf</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9525" marR="9525" marT="9525" marB="0" anchor="ctr">
                    <a:lnL>
                      <a:noFill/>
                    </a:lnL>
                    <a:lnR>
                      <a:noFill/>
                    </a:lnR>
                    <a:lnT>
                      <a:noFill/>
                    </a:lnT>
                    <a:lnB>
                      <a:noFill/>
                    </a:lnB>
                  </a:tcPr>
                </a:tc>
                <a:extLst>
                  <a:ext uri="{0D108BD9-81ED-4DB2-BD59-A6C34878D82A}">
                    <a16:rowId xmlns:a16="http://schemas.microsoft.com/office/drawing/2014/main" val="3688342766"/>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2.6043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8.2334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216,137</a:t>
                      </a:r>
                    </a:p>
                  </a:txBody>
                  <a:tcPr marL="9525" marR="9525" marT="9525" marB="0" anchor="ctr">
                    <a:lnL>
                      <a:noFill/>
                    </a:lnL>
                    <a:lnR>
                      <a:noFill/>
                    </a:lnR>
                    <a:lnT>
                      <a:noFill/>
                    </a:lnT>
                    <a:lnB>
                      <a:noFill/>
                    </a:lnB>
                  </a:tcPr>
                </a:tc>
                <a:extLst>
                  <a:ext uri="{0D108BD9-81ED-4DB2-BD59-A6C34878D82A}">
                    <a16:rowId xmlns:a16="http://schemas.microsoft.com/office/drawing/2014/main" val="3774744051"/>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1.7913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4.001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372,519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bl>
          </a:graphicData>
        </a:graphic>
      </p:graphicFrame>
      <p:sp>
        <p:nvSpPr>
          <p:cNvPr id="7" name="矩形: 圓角 6">
            <a:extLst>
              <a:ext uri="{FF2B5EF4-FFF2-40B4-BE49-F238E27FC236}">
                <a16:creationId xmlns:a16="http://schemas.microsoft.com/office/drawing/2014/main" id="{07BA887C-1B47-42C2-ACB7-EFDF6DDA1FAB}"/>
              </a:ext>
            </a:extLst>
          </p:cNvPr>
          <p:cNvSpPr/>
          <p:nvPr/>
        </p:nvSpPr>
        <p:spPr>
          <a:xfrm>
            <a:off x="4023359" y="2560319"/>
            <a:ext cx="800101" cy="1472951"/>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81217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305550"/>
            <a:ext cx="12192000" cy="552449"/>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1917354574"/>
              </p:ext>
            </p:extLst>
          </p:nvPr>
        </p:nvGraphicFramePr>
        <p:xfrm>
          <a:off x="2294223" y="854305"/>
          <a:ext cx="7251030" cy="5372760"/>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0.7895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7,070,285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121.004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58430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0.7877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5,251,350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89.8742</a:t>
                      </a:r>
                    </a:p>
                  </a:txBody>
                  <a:tcPr marL="9525" marR="9525" marT="9525" marB="0" anchor="b">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22466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0.8229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739,348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32.9097</a:t>
                      </a:r>
                    </a:p>
                  </a:txBody>
                  <a:tcPr marL="9525" marR="9525" marT="9525" marB="0" anchor="b">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22466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-7,612,853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-338.8611</a:t>
                      </a:r>
                    </a:p>
                  </a:txBody>
                  <a:tcPr marL="9525" marR="9525" marT="9525" marB="0" anchor="b">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22179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0.8219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0.8554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404,600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18.2425</a:t>
                      </a:r>
                    </a:p>
                  </a:txBody>
                  <a:tcPr marL="9525" marR="9525" marT="9525" marB="0" anchor="b">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22179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0.8166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0.8554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-8,296,869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-374.0867</a:t>
                      </a:r>
                    </a:p>
                  </a:txBody>
                  <a:tcPr marL="9525" marR="9525" marT="9525" marB="0" anchor="b">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21408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0.8125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-1,190,891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-55.6283</a:t>
                      </a:r>
                    </a:p>
                  </a:txBody>
                  <a:tcPr marL="9525" marR="9525" marT="9525" marB="0" anchor="b">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21408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0.8067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-11,142,441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-520.4802</a:t>
                      </a:r>
                    </a:p>
                  </a:txBody>
                  <a:tcPr marL="9525" marR="9525" marT="9525" marB="0" anchor="b">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19122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0.8132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0.8446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-4,054,754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-212.0465</a:t>
                      </a:r>
                    </a:p>
                  </a:txBody>
                  <a:tcPr marL="9525" marR="9525" marT="9525" marB="0" anchor="b">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19122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-16,838,033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-880.5581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0.6535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-12,199,483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-2,343.35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5206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0.6218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0.8283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-31,272,638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-6,007.04</a:t>
                      </a:r>
                    </a:p>
                  </a:txBody>
                  <a:tcPr marL="9525" marR="9525" marT="9525" marB="0" anchor="b">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28103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0.8429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0.8471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5,129,827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182.5366</a:t>
                      </a:r>
                    </a:p>
                  </a:txBody>
                  <a:tcPr marL="9525" marR="9525" marT="9525" marB="0" anchor="b">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28103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0.8402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0.8471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3,623,917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128.9513</a:t>
                      </a:r>
                    </a:p>
                  </a:txBody>
                  <a:tcPr marL="9525" marR="9525" marT="9525" marB="0" anchor="b">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25897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0.8447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2,830,909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109.3142</a:t>
                      </a:r>
                    </a:p>
                  </a:txBody>
                  <a:tcPr marL="9525" marR="9525" marT="9525" marB="0" anchor="b">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25897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0.8301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0.8447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-345,248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-13.3316</a:t>
                      </a:r>
                    </a:p>
                  </a:txBody>
                  <a:tcPr marL="9525" marR="9525" marT="9525" marB="0" anchor="b">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25660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0.8422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0.8649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7,127,270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277.758</a:t>
                      </a:r>
                    </a:p>
                  </a:txBody>
                  <a:tcPr marL="9525" marR="9525" marT="9525" marB="0" anchor="b">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25660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0.8649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4,548,526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177.2613</a:t>
                      </a:r>
                    </a:p>
                  </a:txBody>
                  <a:tcPr marL="9525" marR="9525" marT="9525" marB="0" anchor="b">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2" name="矩形: 圓角 11">
            <a:extLst>
              <a:ext uri="{FF2B5EF4-FFF2-40B4-BE49-F238E27FC236}">
                <a16:creationId xmlns:a16="http://schemas.microsoft.com/office/drawing/2014/main" id="{79083202-0300-46B4-95A4-3CE281542783}"/>
              </a:ext>
            </a:extLst>
          </p:cNvPr>
          <p:cNvSpPr/>
          <p:nvPr/>
        </p:nvSpPr>
        <p:spPr>
          <a:xfrm>
            <a:off x="7506902" y="1935482"/>
            <a:ext cx="2038351" cy="2138168"/>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1D0BB24B-9CC8-493C-B274-5B7609B9A145}"/>
              </a:ext>
            </a:extLst>
          </p:cNvPr>
          <p:cNvSpPr/>
          <p:nvPr/>
        </p:nvSpPr>
        <p:spPr>
          <a:xfrm>
            <a:off x="2693066" y="4073651"/>
            <a:ext cx="2038351" cy="484633"/>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0454728-3498-435E-8979-8EB25D5796C9}"/>
              </a:ext>
            </a:extLst>
          </p:cNvPr>
          <p:cNvSpPr/>
          <p:nvPr/>
        </p:nvSpPr>
        <p:spPr>
          <a:xfrm>
            <a:off x="2560320" y="1950724"/>
            <a:ext cx="2274569" cy="2122926"/>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6AC1E0CF-CB28-4045-8DB8-274E40F7DB5C}"/>
              </a:ext>
            </a:extLst>
          </p:cNvPr>
          <p:cNvSpPr/>
          <p:nvPr/>
        </p:nvSpPr>
        <p:spPr>
          <a:xfrm>
            <a:off x="7506902" y="4073651"/>
            <a:ext cx="2038351" cy="552449"/>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6D333A3B-3DEE-4943-B06D-1C813F96E333}"/>
              </a:ext>
            </a:extLst>
          </p:cNvPr>
          <p:cNvSpPr/>
          <p:nvPr/>
        </p:nvSpPr>
        <p:spPr>
          <a:xfrm>
            <a:off x="2693066" y="4607815"/>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8F9EFBDA-C39B-4476-86F1-40E2FE156B30}"/>
              </a:ext>
            </a:extLst>
          </p:cNvPr>
          <p:cNvSpPr/>
          <p:nvPr/>
        </p:nvSpPr>
        <p:spPr>
          <a:xfrm>
            <a:off x="7506901" y="4636770"/>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2E42EF5E-648F-436F-887A-760F454FA864}"/>
              </a:ext>
            </a:extLst>
          </p:cNvPr>
          <p:cNvSpPr/>
          <p:nvPr/>
        </p:nvSpPr>
        <p:spPr>
          <a:xfrm>
            <a:off x="2693066" y="5713476"/>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4C7C3CC-DF49-44CE-BF9E-9D1F4172B75C}"/>
              </a:ext>
            </a:extLst>
          </p:cNvPr>
          <p:cNvSpPr/>
          <p:nvPr/>
        </p:nvSpPr>
        <p:spPr>
          <a:xfrm>
            <a:off x="7506901" y="5713475"/>
            <a:ext cx="2038351" cy="552449"/>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55862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39080-0C61-7655-4766-7FD9E7E2F979}"/>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6F26B4F9-22E9-6E34-FE03-CFFB5C07C280}"/>
              </a:ext>
            </a:extLst>
          </p:cNvPr>
          <p:cNvSpPr txBox="1"/>
          <p:nvPr/>
        </p:nvSpPr>
        <p:spPr>
          <a:xfrm>
            <a:off x="296141" y="520391"/>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1.2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研究動機</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a:ext uri="{FF2B5EF4-FFF2-40B4-BE49-F238E27FC236}">
                <a16:creationId xmlns:a16="http://schemas.microsoft.com/office/drawing/2014/main" id="{1A969056-79CD-23E2-CD78-5777EE0F6DBA}"/>
              </a:ext>
            </a:extLst>
          </p:cNvPr>
          <p:cNvSpPr txBox="1"/>
          <p:nvPr/>
        </p:nvSpPr>
        <p:spPr>
          <a:xfrm>
            <a:off x="462562" y="1347342"/>
            <a:ext cx="11266875" cy="3970318"/>
          </a:xfrm>
          <a:prstGeom prst="rect">
            <a:avLst/>
          </a:prstGeom>
          <a:noFill/>
        </p:spPr>
        <p:txBody>
          <a:bodyPr wrap="square">
            <a:spAutoFit/>
          </a:bodyPr>
          <a:lstStyle/>
          <a:p>
            <a:pPr algn="just" rtl="0">
              <a:spcBef>
                <a:spcPts val="0"/>
              </a:spcBef>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我們發現配對交易策略進入實務市場後，若單日有大量配對被開倉將導致策略曝險急遽上升。這也表示成分股在當日被反覆使用以建構配對，並伴隨著流動性的風險。</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以台股</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年為例，</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Ti</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）的模型在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日共開倉</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2,449</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個配對，總動用資金約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萬元。當中以</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3045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所建構的配對共有</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84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組，動用資金約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4,000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萬元，占當日總資金的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日，該模型共開倉</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2,513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個配對，總動用資金約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8,000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萬元；當中以股票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3406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建構的配對達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83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組，動用資金約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5,700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萬元，占當日總資金的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矩形 3">
            <a:extLst>
              <a:ext uri="{FF2B5EF4-FFF2-40B4-BE49-F238E27FC236}">
                <a16:creationId xmlns:a16="http://schemas.microsoft.com/office/drawing/2014/main" id="{7B0A3EAC-C86A-79BD-0C92-AD90D94DDB7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extLst>
      <p:ext uri="{BB962C8B-B14F-4D97-AF65-F5344CB8AC3E}">
        <p14:creationId xmlns:p14="http://schemas.microsoft.com/office/powerpoint/2010/main" val="3462509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355080"/>
            <a:ext cx="12192000" cy="502920"/>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3051449723"/>
              </p:ext>
            </p:extLst>
          </p:nvPr>
        </p:nvGraphicFramePr>
        <p:xfrm>
          <a:off x="2470485" y="854305"/>
          <a:ext cx="7251030" cy="5372760"/>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實務市場的風險指標</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0.5817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1.0494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0.2254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368,300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0.4181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0.7056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0.2053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0.1169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480,656</a:t>
                      </a:r>
                    </a:p>
                  </a:txBody>
                  <a:tcPr marL="9525" marR="9525" marT="9525" marB="0" anchor="b">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0.1011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0.296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356,733</a:t>
                      </a:r>
                    </a:p>
                  </a:txBody>
                  <a:tcPr marL="9525" marR="9525" marT="9525" marB="0" anchor="b">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-0.7203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-0.5973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0.0883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7,596,003</a:t>
                      </a:r>
                    </a:p>
                  </a:txBody>
                  <a:tcPr marL="9525" marR="9525" marT="9525" marB="0" anchor="b">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0.0562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0.0721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0.2955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0.1585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293,612</a:t>
                      </a:r>
                    </a:p>
                  </a:txBody>
                  <a:tcPr marL="9525" marR="9525" marT="9525" marB="0" anchor="b">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-0.7877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-0.6288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0.1704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0.0872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8,254,957</a:t>
                      </a:r>
                    </a:p>
                  </a:txBody>
                  <a:tcPr marL="9525" marR="9525" marT="9525" marB="0" anchor="b">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0.2615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0.1414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1,393,336</a:t>
                      </a:r>
                    </a:p>
                  </a:txBody>
                  <a:tcPr marL="9525" marR="9525" marT="9525" marB="0" anchor="b">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-0.8841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0.1309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11,105,447</a:t>
                      </a:r>
                    </a:p>
                  </a:txBody>
                  <a:tcPr marL="9525" marR="9525" marT="9525" marB="0" anchor="b">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-0.2848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-0.2935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0.2604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0.1408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4,160,236</a:t>
                      </a:r>
                    </a:p>
                  </a:txBody>
                  <a:tcPr marL="9525" marR="9525" marT="9525" marB="0" anchor="b">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-0.9853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-0.7076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0.1262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16,844,780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-0.9383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11,964,527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-1.7823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-0.2168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-0.1415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30,935,059</a:t>
                      </a:r>
                    </a:p>
                  </a:txBody>
                  <a:tcPr marL="9525" marR="9525" marT="9525" marB="0" anchor="b">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1.1599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2.9357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0.3353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96,754</a:t>
                      </a:r>
                    </a:p>
                  </a:txBody>
                  <a:tcPr marL="9525" marR="9525" marT="9525" marB="0" anchor="b">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0.6345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1.0613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0.2758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0.1374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201,376</a:t>
                      </a:r>
                    </a:p>
                  </a:txBody>
                  <a:tcPr marL="9525" marR="9525" marT="9525" marB="0" anchor="b">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0.5051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0.8255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0.3099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0.1601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152,498</a:t>
                      </a:r>
                    </a:p>
                  </a:txBody>
                  <a:tcPr marL="9525" marR="9525" marT="9525" marB="0" anchor="b">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0.2391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0.1212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625,365</a:t>
                      </a:r>
                    </a:p>
                  </a:txBody>
                  <a:tcPr marL="9525" marR="9525" marT="9525" marB="0" anchor="b">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1.0839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2.4236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0.3623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0.1854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137,577</a:t>
                      </a:r>
                    </a:p>
                  </a:txBody>
                  <a:tcPr marL="9525" marR="9525" marT="9525" marB="0" anchor="b">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0.5026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0.7848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0.2529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0.1254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312,832</a:t>
                      </a:r>
                    </a:p>
                  </a:txBody>
                  <a:tcPr marL="9525" marR="9525" marT="9525" marB="0" anchor="b">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0" name="矩形: 圓角 9">
            <a:extLst>
              <a:ext uri="{FF2B5EF4-FFF2-40B4-BE49-F238E27FC236}">
                <a16:creationId xmlns:a16="http://schemas.microsoft.com/office/drawing/2014/main" id="{02B98432-52EA-4F75-A545-C220060DC62C}"/>
              </a:ext>
            </a:extLst>
          </p:cNvPr>
          <p:cNvSpPr/>
          <p:nvPr/>
        </p:nvSpPr>
        <p:spPr>
          <a:xfrm>
            <a:off x="3177539" y="4630675"/>
            <a:ext cx="139446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CAD33327-0011-4B94-97B1-3C9973FABB86}"/>
              </a:ext>
            </a:extLst>
          </p:cNvPr>
          <p:cNvSpPr/>
          <p:nvPr/>
        </p:nvSpPr>
        <p:spPr>
          <a:xfrm>
            <a:off x="5279054" y="4639501"/>
            <a:ext cx="1779606"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B7616509-6719-4756-B5A7-ABD31B27133A}"/>
              </a:ext>
            </a:extLst>
          </p:cNvPr>
          <p:cNvSpPr/>
          <p:nvPr/>
        </p:nvSpPr>
        <p:spPr>
          <a:xfrm>
            <a:off x="3177539" y="5742429"/>
            <a:ext cx="139446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EEDC1606-AAC7-48EA-954C-B982B35ADE5C}"/>
              </a:ext>
            </a:extLst>
          </p:cNvPr>
          <p:cNvSpPr/>
          <p:nvPr/>
        </p:nvSpPr>
        <p:spPr>
          <a:xfrm>
            <a:off x="5279054" y="5742430"/>
            <a:ext cx="183612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562223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7858852"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圖片 3">
            <a:extLst>
              <a:ext uri="{FF2B5EF4-FFF2-40B4-BE49-F238E27FC236}">
                <a16:creationId xmlns:a16="http://schemas.microsoft.com/office/drawing/2014/main" id="{D5D65C87-B933-4A88-A69D-E9443300FE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73" y="823056"/>
            <a:ext cx="9997451" cy="4998726"/>
          </a:xfrm>
          <a:prstGeom prst="rect">
            <a:avLst/>
          </a:prstGeom>
        </p:spPr>
      </p:pic>
      <p:sp>
        <p:nvSpPr>
          <p:cNvPr id="10" name="文字方塊 9">
            <a:extLst>
              <a:ext uri="{FF2B5EF4-FFF2-40B4-BE49-F238E27FC236}">
                <a16:creationId xmlns:a16="http://schemas.microsoft.com/office/drawing/2014/main" id="{4FDE73CC-BE0D-46C6-B38A-DBDFCAF80BCB}"/>
              </a:ext>
            </a:extLst>
          </p:cNvPr>
          <p:cNvSpPr txBox="1"/>
          <p:nvPr/>
        </p:nvSpPr>
        <p:spPr>
          <a:xfrm>
            <a:off x="2661473" y="5839757"/>
            <a:ext cx="6869050"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20160216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模型加入限制式與否的權重配置箱鬚圖</a:t>
            </a:r>
          </a:p>
        </p:txBody>
      </p:sp>
      <p:graphicFrame>
        <p:nvGraphicFramePr>
          <p:cNvPr id="11" name="表格 10">
            <a:extLst>
              <a:ext uri="{FF2B5EF4-FFF2-40B4-BE49-F238E27FC236}">
                <a16:creationId xmlns:a16="http://schemas.microsoft.com/office/drawing/2014/main" id="{F8A44613-F5F2-4726-9659-047C42EFBB91}"/>
              </a:ext>
            </a:extLst>
          </p:cNvPr>
          <p:cNvGraphicFramePr>
            <a:graphicFrameLocks noGrp="1"/>
          </p:cNvGraphicFramePr>
          <p:nvPr>
            <p:extLst>
              <p:ext uri="{D42A27DB-BD31-4B8C-83A1-F6EECF244321}">
                <p14:modId xmlns:p14="http://schemas.microsoft.com/office/powerpoint/2010/main" val="264844607"/>
              </p:ext>
            </p:extLst>
          </p:nvPr>
        </p:nvGraphicFramePr>
        <p:xfrm>
          <a:off x="1082957" y="1643665"/>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0.0356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0.033</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0.0483</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0.0215</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0.042</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0.0277</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0.0648</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0.0564</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14" name="文字方塊 13">
            <a:extLst>
              <a:ext uri="{FF2B5EF4-FFF2-40B4-BE49-F238E27FC236}">
                <a16:creationId xmlns:a16="http://schemas.microsoft.com/office/drawing/2014/main" id="{BD7CE2F2-B7B1-40CE-9822-A7F8CABDFBA0}"/>
              </a:ext>
            </a:extLst>
          </p:cNvPr>
          <p:cNvSpPr txBox="1"/>
          <p:nvPr/>
        </p:nvSpPr>
        <p:spPr>
          <a:xfrm>
            <a:off x="1164938" y="1274333"/>
            <a:ext cx="986212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20160216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模型加入限制式與否的權重配置摘要統計（四捨五入至小數點第四位）</a:t>
            </a:r>
          </a:p>
        </p:txBody>
      </p:sp>
    </p:spTree>
    <p:custDataLst>
      <p:tags r:id="rId1"/>
    </p:custDataLst>
    <p:extLst>
      <p:ext uri="{BB962C8B-B14F-4D97-AF65-F5344CB8AC3E}">
        <p14:creationId xmlns:p14="http://schemas.microsoft.com/office/powerpoint/2010/main" val="758682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3" y="346644"/>
            <a:ext cx="8047967"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77CC7B7C-1171-4BFD-A287-A080D608054B}"/>
              </a:ext>
            </a:extLst>
          </p:cNvPr>
          <p:cNvGraphicFramePr>
            <a:graphicFrameLocks noGrp="1"/>
          </p:cNvGraphicFramePr>
          <p:nvPr>
            <p:extLst>
              <p:ext uri="{D42A27DB-BD31-4B8C-83A1-F6EECF244321}">
                <p14:modId xmlns:p14="http://schemas.microsoft.com/office/powerpoint/2010/main" val="3406699388"/>
              </p:ext>
            </p:extLst>
          </p:nvPr>
        </p:nvGraphicFramePr>
        <p:xfrm>
          <a:off x="1082957" y="1643665"/>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0.0356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0.033</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0.0483</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0.0215</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0.042</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0.0277</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0.0648</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0.0564</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7" name="文字方塊 6">
            <a:extLst>
              <a:ext uri="{FF2B5EF4-FFF2-40B4-BE49-F238E27FC236}">
                <a16:creationId xmlns:a16="http://schemas.microsoft.com/office/drawing/2014/main" id="{FED1960E-645C-4A33-9627-5BDAE12B2DEB}"/>
              </a:ext>
            </a:extLst>
          </p:cNvPr>
          <p:cNvSpPr txBox="1"/>
          <p:nvPr/>
        </p:nvSpPr>
        <p:spPr>
          <a:xfrm>
            <a:off x="1164938" y="1274333"/>
            <a:ext cx="986212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20160216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模型加入限制式與否的權重配置摘要統計（四捨五入至小數點第四位）</a:t>
            </a:r>
          </a:p>
        </p:txBody>
      </p:sp>
    </p:spTree>
    <p:custDataLst>
      <p:tags r:id="rId1"/>
    </p:custDataLst>
    <p:extLst>
      <p:ext uri="{BB962C8B-B14F-4D97-AF65-F5344CB8AC3E}">
        <p14:creationId xmlns:p14="http://schemas.microsoft.com/office/powerpoint/2010/main" val="2681863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3" y="346644"/>
            <a:ext cx="7912885"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2016</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437F6DB1-8D06-42CB-AA9B-6B980FADEE10}"/>
              </a:ext>
            </a:extLst>
          </p:cNvPr>
          <p:cNvGraphicFramePr>
            <a:graphicFrameLocks noGrp="1"/>
          </p:cNvGraphicFramePr>
          <p:nvPr>
            <p:extLst>
              <p:ext uri="{D42A27DB-BD31-4B8C-83A1-F6EECF244321}">
                <p14:modId xmlns:p14="http://schemas.microsoft.com/office/powerpoint/2010/main" val="4111526623"/>
              </p:ext>
            </p:extLst>
          </p:nvPr>
        </p:nvGraphicFramePr>
        <p:xfrm>
          <a:off x="2421255" y="1485899"/>
          <a:ext cx="7349490" cy="4489705"/>
        </p:xfrm>
        <a:graphic>
          <a:graphicData uri="http://schemas.openxmlformats.org/drawingml/2006/table">
            <a:tbl>
              <a:tblPr/>
              <a:tblGrid>
                <a:gridCol w="2483519">
                  <a:extLst>
                    <a:ext uri="{9D8B030D-6E8A-4147-A177-3AD203B41FA5}">
                      <a16:colId xmlns:a16="http://schemas.microsoft.com/office/drawing/2014/main" val="2249886918"/>
                    </a:ext>
                  </a:extLst>
                </a:gridCol>
                <a:gridCol w="1111810">
                  <a:extLst>
                    <a:ext uri="{9D8B030D-6E8A-4147-A177-3AD203B41FA5}">
                      <a16:colId xmlns:a16="http://schemas.microsoft.com/office/drawing/2014/main" val="3924903701"/>
                    </a:ext>
                  </a:extLst>
                </a:gridCol>
                <a:gridCol w="880784">
                  <a:extLst>
                    <a:ext uri="{9D8B030D-6E8A-4147-A177-3AD203B41FA5}">
                      <a16:colId xmlns:a16="http://schemas.microsoft.com/office/drawing/2014/main" val="2304618353"/>
                    </a:ext>
                  </a:extLst>
                </a:gridCol>
                <a:gridCol w="779709">
                  <a:extLst>
                    <a:ext uri="{9D8B030D-6E8A-4147-A177-3AD203B41FA5}">
                      <a16:colId xmlns:a16="http://schemas.microsoft.com/office/drawing/2014/main" val="3379154078"/>
                    </a:ext>
                  </a:extLst>
                </a:gridCol>
                <a:gridCol w="1111810">
                  <a:extLst>
                    <a:ext uri="{9D8B030D-6E8A-4147-A177-3AD203B41FA5}">
                      <a16:colId xmlns:a16="http://schemas.microsoft.com/office/drawing/2014/main" val="663925673"/>
                    </a:ext>
                  </a:extLst>
                </a:gridCol>
                <a:gridCol w="981858">
                  <a:extLst>
                    <a:ext uri="{9D8B030D-6E8A-4147-A177-3AD203B41FA5}">
                      <a16:colId xmlns:a16="http://schemas.microsoft.com/office/drawing/2014/main" val="1691671143"/>
                    </a:ext>
                  </a:extLst>
                </a:gridCol>
              </a:tblGrid>
              <a:tr h="408155">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實務市場的回測績效（加入滑價限制式）</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97261295"/>
                  </a:ext>
                </a:extLst>
              </a:tr>
              <a:tr h="408155">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141219"/>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21558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6,770,949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314.0806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8302245"/>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22097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8,532,048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386.1179</a:t>
                      </a:r>
                    </a:p>
                  </a:txBody>
                  <a:tcPr marL="9525" marR="9525" marT="9525" marB="0" anchor="ctr">
                    <a:lnL>
                      <a:noFill/>
                    </a:lnL>
                    <a:lnR>
                      <a:noFill/>
                    </a:lnR>
                    <a:lnT>
                      <a:noFill/>
                    </a:lnT>
                    <a:lnB>
                      <a:noFill/>
                    </a:lnB>
                  </a:tcPr>
                </a:tc>
                <a:extLst>
                  <a:ext uri="{0D108BD9-81ED-4DB2-BD59-A6C34878D82A}">
                    <a16:rowId xmlns:a16="http://schemas.microsoft.com/office/drawing/2014/main" val="2431597075"/>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20736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0.8637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9,094,140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438.5677</a:t>
                      </a:r>
                    </a:p>
                  </a:txBody>
                  <a:tcPr marL="9525" marR="9525" marT="9525" marB="0" anchor="ctr">
                    <a:lnL>
                      <a:noFill/>
                    </a:lnL>
                    <a:lnR>
                      <a:noFill/>
                    </a:lnR>
                    <a:lnT>
                      <a:noFill/>
                    </a:lnT>
                    <a:lnB>
                      <a:noFill/>
                    </a:lnB>
                  </a:tcPr>
                </a:tc>
                <a:extLst>
                  <a:ext uri="{0D108BD9-81ED-4DB2-BD59-A6C34878D82A}">
                    <a16:rowId xmlns:a16="http://schemas.microsoft.com/office/drawing/2014/main" val="3890154912"/>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15630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0.8205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8,703,074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556.8186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543120"/>
                  </a:ext>
                </a:extLst>
              </a:tr>
              <a:tr h="408155">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69696"/>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1.5203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4.7096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0.4195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0.1978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51,140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4224046"/>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1.5722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5.5962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0.1986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63,352</a:t>
                      </a:r>
                    </a:p>
                  </a:txBody>
                  <a:tcPr marL="9525" marR="9525" marT="9525" marB="0" anchor="ctr">
                    <a:lnL>
                      <a:noFill/>
                    </a:lnL>
                    <a:lnR>
                      <a:noFill/>
                    </a:lnR>
                    <a:lnT>
                      <a:noFill/>
                    </a:lnT>
                    <a:lnB>
                      <a:noFill/>
                    </a:lnB>
                  </a:tcPr>
                </a:tc>
                <a:extLst>
                  <a:ext uri="{0D108BD9-81ED-4DB2-BD59-A6C34878D82A}">
                    <a16:rowId xmlns:a16="http://schemas.microsoft.com/office/drawing/2014/main" val="3797888667"/>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1.3637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3.9562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0.4144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0.2027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119,428</a:t>
                      </a:r>
                    </a:p>
                  </a:txBody>
                  <a:tcPr marL="9525" marR="9525" marT="9525" marB="0" anchor="ctr">
                    <a:lnL>
                      <a:noFill/>
                    </a:lnL>
                    <a:lnR>
                      <a:noFill/>
                    </a:lnR>
                    <a:lnT>
                      <a:noFill/>
                    </a:lnT>
                    <a:lnB>
                      <a:noFill/>
                    </a:lnB>
                  </a:tcPr>
                </a:tc>
                <a:extLst>
                  <a:ext uri="{0D108BD9-81ED-4DB2-BD59-A6C34878D82A}">
                    <a16:rowId xmlns:a16="http://schemas.microsoft.com/office/drawing/2014/main" val="1958763239"/>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1.0075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2.4451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0.3828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0.1998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190,308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234462"/>
                  </a:ext>
                </a:extLst>
              </a:tr>
            </a:tbl>
          </a:graphicData>
        </a:graphic>
      </p:graphicFrame>
      <p:sp>
        <p:nvSpPr>
          <p:cNvPr id="15" name="矩形: 圓角 14">
            <a:extLst>
              <a:ext uri="{FF2B5EF4-FFF2-40B4-BE49-F238E27FC236}">
                <a16:creationId xmlns:a16="http://schemas.microsoft.com/office/drawing/2014/main" id="{2740D38C-DA53-4BE3-B922-1522DA1F7B80}"/>
              </a:ext>
            </a:extLst>
          </p:cNvPr>
          <p:cNvSpPr/>
          <p:nvPr/>
        </p:nvSpPr>
        <p:spPr>
          <a:xfrm>
            <a:off x="7732394" y="1850611"/>
            <a:ext cx="2038351" cy="2109276"/>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12ABA138-0A76-4F6F-A679-7AF5AFED55A0}"/>
              </a:ext>
            </a:extLst>
          </p:cNvPr>
          <p:cNvSpPr/>
          <p:nvPr/>
        </p:nvSpPr>
        <p:spPr>
          <a:xfrm>
            <a:off x="4996543" y="3954433"/>
            <a:ext cx="1861457" cy="2021171"/>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a:extLst>
              <a:ext uri="{FF2B5EF4-FFF2-40B4-BE49-F238E27FC236}">
                <a16:creationId xmlns:a16="http://schemas.microsoft.com/office/drawing/2014/main" id="{3E2B13EB-088A-4BAA-B810-148508BAA739}"/>
              </a:ext>
            </a:extLst>
          </p:cNvPr>
          <p:cNvPicPr>
            <a:picLocks noChangeAspect="1"/>
          </p:cNvPicPr>
          <p:nvPr/>
        </p:nvPicPr>
        <p:blipFill>
          <a:blip r:embed="rId4"/>
          <a:stretch>
            <a:fillRect/>
          </a:stretch>
        </p:blipFill>
        <p:spPr>
          <a:xfrm>
            <a:off x="6114202" y="574885"/>
            <a:ext cx="6077798" cy="438211"/>
          </a:xfrm>
          <a:prstGeom prst="rect">
            <a:avLst/>
          </a:prstGeom>
        </p:spPr>
      </p:pic>
      <p:pic>
        <p:nvPicPr>
          <p:cNvPr id="10" name="圖片 9">
            <a:extLst>
              <a:ext uri="{FF2B5EF4-FFF2-40B4-BE49-F238E27FC236}">
                <a16:creationId xmlns:a16="http://schemas.microsoft.com/office/drawing/2014/main" id="{E99EE592-9A7E-4D32-A7F7-68D47EC65EFA}"/>
              </a:ext>
            </a:extLst>
          </p:cNvPr>
          <p:cNvPicPr>
            <a:picLocks noChangeAspect="1"/>
          </p:cNvPicPr>
          <p:nvPr/>
        </p:nvPicPr>
        <p:blipFill>
          <a:blip r:embed="rId5"/>
          <a:stretch>
            <a:fillRect/>
          </a:stretch>
        </p:blipFill>
        <p:spPr>
          <a:xfrm>
            <a:off x="6216536" y="1013096"/>
            <a:ext cx="6182588" cy="495369"/>
          </a:xfrm>
          <a:prstGeom prst="rect">
            <a:avLst/>
          </a:prstGeom>
        </p:spPr>
      </p:pic>
      <p:pic>
        <p:nvPicPr>
          <p:cNvPr id="13" name="圖片 12">
            <a:extLst>
              <a:ext uri="{FF2B5EF4-FFF2-40B4-BE49-F238E27FC236}">
                <a16:creationId xmlns:a16="http://schemas.microsoft.com/office/drawing/2014/main" id="{D6D9E297-240B-42BD-941A-CBEF20A236AF}"/>
              </a:ext>
            </a:extLst>
          </p:cNvPr>
          <p:cNvPicPr>
            <a:picLocks noChangeAspect="1"/>
          </p:cNvPicPr>
          <p:nvPr/>
        </p:nvPicPr>
        <p:blipFill>
          <a:blip r:embed="rId6"/>
          <a:stretch>
            <a:fillRect/>
          </a:stretch>
        </p:blipFill>
        <p:spPr>
          <a:xfrm>
            <a:off x="6216536" y="2925450"/>
            <a:ext cx="6049219" cy="447737"/>
          </a:xfrm>
          <a:prstGeom prst="rect">
            <a:avLst/>
          </a:prstGeom>
        </p:spPr>
      </p:pic>
      <p:pic>
        <p:nvPicPr>
          <p:cNvPr id="19" name="圖片 18">
            <a:extLst>
              <a:ext uri="{FF2B5EF4-FFF2-40B4-BE49-F238E27FC236}">
                <a16:creationId xmlns:a16="http://schemas.microsoft.com/office/drawing/2014/main" id="{141E3580-DAAD-4627-94DC-854AD3269CD3}"/>
              </a:ext>
            </a:extLst>
          </p:cNvPr>
          <p:cNvPicPr>
            <a:picLocks noChangeAspect="1"/>
          </p:cNvPicPr>
          <p:nvPr/>
        </p:nvPicPr>
        <p:blipFill>
          <a:blip r:embed="rId7"/>
          <a:stretch>
            <a:fillRect/>
          </a:stretch>
        </p:blipFill>
        <p:spPr>
          <a:xfrm>
            <a:off x="6216536" y="3323327"/>
            <a:ext cx="6030167" cy="543001"/>
          </a:xfrm>
          <a:prstGeom prst="rect">
            <a:avLst/>
          </a:prstGeom>
        </p:spPr>
      </p:pic>
    </p:spTree>
    <p:custDataLst>
      <p:tags r:id="rId1"/>
    </p:custDataLst>
    <p:extLst>
      <p:ext uri="{BB962C8B-B14F-4D97-AF65-F5344CB8AC3E}">
        <p14:creationId xmlns:p14="http://schemas.microsoft.com/office/powerpoint/2010/main" val="2812050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grpId="2" nodeType="after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par>
                          <p:cTn id="21" fill="hold">
                            <p:stCondLst>
                              <p:cond delay="0"/>
                            </p:stCondLst>
                            <p:childTnLst>
                              <p:par>
                                <p:cTn id="22" presetID="1" presetClass="exit" presetSubtype="0" fill="hold" nodeType="after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par>
                          <p:cTn id="24" fill="hold">
                            <p:stCondLst>
                              <p:cond delay="0"/>
                            </p:stCondLst>
                            <p:childTnLst>
                              <p:par>
                                <p:cTn id="25" presetID="1" presetClass="exit" presetSubtype="0" fill="hold" nodeType="after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934698991"/>
              </p:ext>
            </p:extLst>
          </p:nvPr>
        </p:nvGraphicFramePr>
        <p:xfrm>
          <a:off x="2003424" y="1016968"/>
          <a:ext cx="8296276" cy="5210100"/>
        </p:xfrm>
        <a:graphic>
          <a:graphicData uri="http://schemas.openxmlformats.org/drawingml/2006/table">
            <a:tbl>
              <a:tblPr/>
              <a:tblGrid>
                <a:gridCol w="2205502">
                  <a:extLst>
                    <a:ext uri="{9D8B030D-6E8A-4147-A177-3AD203B41FA5}">
                      <a16:colId xmlns:a16="http://schemas.microsoft.com/office/drawing/2014/main" val="1509484965"/>
                    </a:ext>
                  </a:extLst>
                </a:gridCol>
                <a:gridCol w="1051460">
                  <a:extLst>
                    <a:ext uri="{9D8B030D-6E8A-4147-A177-3AD203B41FA5}">
                      <a16:colId xmlns:a16="http://schemas.microsoft.com/office/drawing/2014/main" val="4018776741"/>
                    </a:ext>
                  </a:extLst>
                </a:gridCol>
                <a:gridCol w="1102750">
                  <a:extLst>
                    <a:ext uri="{9D8B030D-6E8A-4147-A177-3AD203B41FA5}">
                      <a16:colId xmlns:a16="http://schemas.microsoft.com/office/drawing/2014/main" val="3201627075"/>
                    </a:ext>
                  </a:extLst>
                </a:gridCol>
                <a:gridCol w="1538722">
                  <a:extLst>
                    <a:ext uri="{9D8B030D-6E8A-4147-A177-3AD203B41FA5}">
                      <a16:colId xmlns:a16="http://schemas.microsoft.com/office/drawing/2014/main" val="2547778631"/>
                    </a:ext>
                  </a:extLst>
                </a:gridCol>
                <a:gridCol w="1051460">
                  <a:extLst>
                    <a:ext uri="{9D8B030D-6E8A-4147-A177-3AD203B41FA5}">
                      <a16:colId xmlns:a16="http://schemas.microsoft.com/office/drawing/2014/main" val="2379296679"/>
                    </a:ext>
                  </a:extLst>
                </a:gridCol>
                <a:gridCol w="1346382">
                  <a:extLst>
                    <a:ext uri="{9D8B030D-6E8A-4147-A177-3AD203B41FA5}">
                      <a16:colId xmlns:a16="http://schemas.microsoft.com/office/drawing/2014/main" val="2447378780"/>
                    </a:ext>
                  </a:extLst>
                </a:gridCol>
              </a:tblGrid>
              <a:tr h="248100">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031969"/>
                  </a:ext>
                </a:extLst>
              </a:tr>
              <a:tr h="248100">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32,456,540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668.1462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1155182"/>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31,450,686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647.4399</a:t>
                      </a:r>
                    </a:p>
                  </a:txBody>
                  <a:tcPr marL="9525" marR="9525" marT="9525" marB="0" anchor="ctr">
                    <a:lnL>
                      <a:noFill/>
                    </a:lnL>
                    <a:lnR>
                      <a:noFill/>
                    </a:lnR>
                    <a:lnT>
                      <a:noFill/>
                    </a:lnT>
                    <a:lnB>
                      <a:noFill/>
                    </a:lnB>
                  </a:tcPr>
                </a:tc>
                <a:extLst>
                  <a:ext uri="{0D108BD9-81ED-4DB2-BD59-A6C34878D82A}">
                    <a16:rowId xmlns:a16="http://schemas.microsoft.com/office/drawing/2014/main" val="1656547711"/>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31,350,845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645.3845</a:t>
                      </a:r>
                    </a:p>
                  </a:txBody>
                  <a:tcPr marL="9525" marR="9525" marT="9525" marB="0" anchor="ctr">
                    <a:lnL>
                      <a:noFill/>
                    </a:lnL>
                    <a:lnR>
                      <a:noFill/>
                    </a:lnR>
                    <a:lnT>
                      <a:noFill/>
                    </a:lnT>
                    <a:lnB>
                      <a:noFill/>
                    </a:lnB>
                  </a:tcPr>
                </a:tc>
                <a:extLst>
                  <a:ext uri="{0D108BD9-81ED-4DB2-BD59-A6C34878D82A}">
                    <a16:rowId xmlns:a16="http://schemas.microsoft.com/office/drawing/2014/main" val="1911583889"/>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31,733,580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653.2635</a:t>
                      </a:r>
                    </a:p>
                  </a:txBody>
                  <a:tcPr marL="9525" marR="9525" marT="9525" marB="0" anchor="ctr">
                    <a:lnL>
                      <a:noFill/>
                    </a:lnL>
                    <a:lnR>
                      <a:noFill/>
                    </a:lnR>
                    <a:lnT>
                      <a:noFill/>
                    </a:lnT>
                    <a:lnB>
                      <a:noFill/>
                    </a:lnB>
                  </a:tcPr>
                </a:tc>
                <a:extLst>
                  <a:ext uri="{0D108BD9-81ED-4DB2-BD59-A6C34878D82A}">
                    <a16:rowId xmlns:a16="http://schemas.microsoft.com/office/drawing/2014/main" val="907867708"/>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0.8742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31,740,777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653.4116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6209"/>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0.8742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24,852,160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511.6034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461861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29,152,324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600.1261</a:t>
                      </a:r>
                    </a:p>
                  </a:txBody>
                  <a:tcPr marL="9525" marR="9525" marT="9525" marB="0" anchor="ctr">
                    <a:lnL>
                      <a:noFill/>
                    </a:lnL>
                    <a:lnR>
                      <a:noFill/>
                    </a:lnR>
                    <a:lnT>
                      <a:noFill/>
                    </a:lnT>
                    <a:lnB>
                      <a:noFill/>
                    </a:lnB>
                  </a:tcPr>
                </a:tc>
                <a:extLst>
                  <a:ext uri="{0D108BD9-81ED-4DB2-BD59-A6C34878D82A}">
                    <a16:rowId xmlns:a16="http://schemas.microsoft.com/office/drawing/2014/main" val="3333771541"/>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27,768,996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571.6491</a:t>
                      </a:r>
                    </a:p>
                  </a:txBody>
                  <a:tcPr marL="9525" marR="9525" marT="9525" marB="0" anchor="ctr">
                    <a:lnL>
                      <a:noFill/>
                    </a:lnL>
                    <a:lnR>
                      <a:noFill/>
                    </a:lnR>
                    <a:lnT>
                      <a:noFill/>
                    </a:lnT>
                    <a:lnB>
                      <a:noFill/>
                    </a:lnB>
                  </a:tcPr>
                </a:tc>
                <a:extLst>
                  <a:ext uri="{0D108BD9-81ED-4DB2-BD59-A6C34878D82A}">
                    <a16:rowId xmlns:a16="http://schemas.microsoft.com/office/drawing/2014/main" val="3225893855"/>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0.8742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32,394,946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666.8783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711739"/>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2.5468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20.2136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0.6699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0.3364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110,500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3659759"/>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2.8958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16.6506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158,637</a:t>
                      </a:r>
                    </a:p>
                  </a:txBody>
                  <a:tcPr marL="9525" marR="9525" marT="9525" marB="0" anchor="ctr">
                    <a:lnL>
                      <a:noFill/>
                    </a:lnL>
                    <a:lnR>
                      <a:noFill/>
                    </a:lnR>
                    <a:lnT>
                      <a:noFill/>
                    </a:lnT>
                    <a:lnB>
                      <a:noFill/>
                    </a:lnB>
                  </a:tcPr>
                </a:tc>
                <a:extLst>
                  <a:ext uri="{0D108BD9-81ED-4DB2-BD59-A6C34878D82A}">
                    <a16:rowId xmlns:a16="http://schemas.microsoft.com/office/drawing/2014/main" val="348278015"/>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11.9307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217,749</a:t>
                      </a:r>
                    </a:p>
                  </a:txBody>
                  <a:tcPr marL="9525" marR="9525" marT="9525" marB="0" anchor="ctr">
                    <a:lnL>
                      <a:noFill/>
                    </a:lnL>
                    <a:lnR>
                      <a:noFill/>
                    </a:lnR>
                    <a:lnT>
                      <a:noFill/>
                    </a:lnT>
                    <a:lnB>
                      <a:noFill/>
                    </a:lnB>
                  </a:tcPr>
                </a:tc>
                <a:extLst>
                  <a:ext uri="{0D108BD9-81ED-4DB2-BD59-A6C34878D82A}">
                    <a16:rowId xmlns:a16="http://schemas.microsoft.com/office/drawing/2014/main" val="3688342766"/>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2.4524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6.6859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302,759</a:t>
                      </a:r>
                    </a:p>
                  </a:txBody>
                  <a:tcPr marL="9525" marR="9525" marT="9525" marB="0" anchor="ctr">
                    <a:lnL>
                      <a:noFill/>
                    </a:lnL>
                    <a:lnR>
                      <a:noFill/>
                    </a:lnR>
                    <a:lnT>
                      <a:noFill/>
                    </a:lnT>
                    <a:lnB>
                      <a:noFill/>
                    </a:lnB>
                  </a:tcPr>
                </a:tc>
                <a:extLst>
                  <a:ext uri="{0D108BD9-81ED-4DB2-BD59-A6C34878D82A}">
                    <a16:rowId xmlns:a16="http://schemas.microsoft.com/office/drawing/2014/main" val="3774744051"/>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4.6511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434,481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1.6875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5.7257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192,451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9814173"/>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3.6046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inf</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9525" marR="9525" marT="9525" marB="0" anchor="ctr">
                    <a:lnL>
                      <a:noFill/>
                    </a:lnL>
                    <a:lnR>
                      <a:noFill/>
                    </a:lnR>
                    <a:lnT>
                      <a:noFill/>
                    </a:lnT>
                    <a:lnB>
                      <a:noFill/>
                    </a:lnB>
                  </a:tcPr>
                </a:tc>
                <a:extLst>
                  <a:ext uri="{0D108BD9-81ED-4DB2-BD59-A6C34878D82A}">
                    <a16:rowId xmlns:a16="http://schemas.microsoft.com/office/drawing/2014/main" val="354712812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2.8404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16.2011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107,112</a:t>
                      </a:r>
                    </a:p>
                  </a:txBody>
                  <a:tcPr marL="9525" marR="9525" marT="9525" marB="0" anchor="ctr">
                    <a:lnL>
                      <a:noFill/>
                    </a:lnL>
                    <a:lnR>
                      <a:noFill/>
                    </a:lnR>
                    <a:lnT>
                      <a:noFill/>
                    </a:lnT>
                    <a:lnB>
                      <a:noFill/>
                    </a:lnB>
                  </a:tcPr>
                </a:tc>
                <a:extLst>
                  <a:ext uri="{0D108BD9-81ED-4DB2-BD59-A6C34878D82A}">
                    <a16:rowId xmlns:a16="http://schemas.microsoft.com/office/drawing/2014/main" val="173426143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3.4424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16.543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122,994</a:t>
                      </a:r>
                    </a:p>
                  </a:txBody>
                  <a:tcPr marL="9525" marR="9525" marT="9525" marB="0" anchor="ctr">
                    <a:lnL>
                      <a:noFill/>
                    </a:lnL>
                    <a:lnR>
                      <a:noFill/>
                    </a:lnR>
                    <a:lnT>
                      <a:noFill/>
                    </a:lnT>
                    <a:lnB>
                      <a:noFill/>
                    </a:lnB>
                  </a:tcPr>
                </a:tc>
                <a:extLst>
                  <a:ext uri="{0D108BD9-81ED-4DB2-BD59-A6C34878D82A}">
                    <a16:rowId xmlns:a16="http://schemas.microsoft.com/office/drawing/2014/main" val="806717239"/>
                  </a:ext>
                </a:extLst>
              </a:tr>
            </a:tbl>
          </a:graphicData>
        </a:graphic>
      </p:graphicFrame>
      <p:sp>
        <p:nvSpPr>
          <p:cNvPr id="5" name="矩形: 圓角 4">
            <a:extLst>
              <a:ext uri="{FF2B5EF4-FFF2-40B4-BE49-F238E27FC236}">
                <a16:creationId xmlns:a16="http://schemas.microsoft.com/office/drawing/2014/main" id="{5C06ECA1-ED41-4946-8BF1-D32961E1F0CC}"/>
              </a:ext>
            </a:extLst>
          </p:cNvPr>
          <p:cNvSpPr/>
          <p:nvPr/>
        </p:nvSpPr>
        <p:spPr>
          <a:xfrm>
            <a:off x="7981950" y="1219201"/>
            <a:ext cx="2038350" cy="2552699"/>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0454728-3498-435E-8979-8EB25D5796C9}"/>
              </a:ext>
            </a:extLst>
          </p:cNvPr>
          <p:cNvSpPr/>
          <p:nvPr/>
        </p:nvSpPr>
        <p:spPr>
          <a:xfrm>
            <a:off x="7848600" y="3531871"/>
            <a:ext cx="2339976" cy="191262"/>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6C2AA721-49DA-4745-98C2-75D26FFF127E}"/>
              </a:ext>
            </a:extLst>
          </p:cNvPr>
          <p:cNvSpPr/>
          <p:nvPr/>
        </p:nvSpPr>
        <p:spPr>
          <a:xfrm>
            <a:off x="4210051" y="3723132"/>
            <a:ext cx="2038350" cy="2552699"/>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8136B721-9C15-4F54-B945-D79A7C7A4A18}"/>
              </a:ext>
            </a:extLst>
          </p:cNvPr>
          <p:cNvSpPr/>
          <p:nvPr/>
        </p:nvSpPr>
        <p:spPr>
          <a:xfrm>
            <a:off x="4059238" y="5477561"/>
            <a:ext cx="2339976" cy="226008"/>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圓角 2">
            <a:extLst>
              <a:ext uri="{FF2B5EF4-FFF2-40B4-BE49-F238E27FC236}">
                <a16:creationId xmlns:a16="http://schemas.microsoft.com/office/drawing/2014/main" id="{1207F850-1F7A-9591-E19B-DE8E5492AFB8}"/>
              </a:ext>
            </a:extLst>
          </p:cNvPr>
          <p:cNvSpPr/>
          <p:nvPr/>
        </p:nvSpPr>
        <p:spPr>
          <a:xfrm>
            <a:off x="4093810" y="5979954"/>
            <a:ext cx="2339976" cy="226009"/>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88433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字方塊 6">
            <a:extLst>
              <a:ext uri="{FF2B5EF4-FFF2-40B4-BE49-F238E27FC236}">
                <a16:creationId xmlns:a16="http://schemas.microsoft.com/office/drawing/2014/main" id="{78C57C16-B211-4F3E-B63E-7D5CFFD4F5E2}"/>
              </a:ext>
            </a:extLst>
          </p:cNvPr>
          <p:cNvSpPr txBox="1"/>
          <p:nvPr/>
        </p:nvSpPr>
        <p:spPr>
          <a:xfrm>
            <a:off x="3886580" y="5863304"/>
            <a:ext cx="4418838"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20170321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各方法下的權重配置箱鬚圖</a:t>
            </a:r>
          </a:p>
        </p:txBody>
      </p:sp>
      <p:pic>
        <p:nvPicPr>
          <p:cNvPr id="5" name="圖片 4">
            <a:extLst>
              <a:ext uri="{FF2B5EF4-FFF2-40B4-BE49-F238E27FC236}">
                <a16:creationId xmlns:a16="http://schemas.microsoft.com/office/drawing/2014/main" id="{0031D48D-41ED-4F13-AB04-94B81AB44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6873" y="1012798"/>
            <a:ext cx="9538251" cy="4769126"/>
          </a:xfrm>
          <a:prstGeom prst="rect">
            <a:avLst/>
          </a:prstGeom>
        </p:spPr>
      </p:pic>
      <p:graphicFrame>
        <p:nvGraphicFramePr>
          <p:cNvPr id="20" name="表格 19">
            <a:extLst>
              <a:ext uri="{FF2B5EF4-FFF2-40B4-BE49-F238E27FC236}">
                <a16:creationId xmlns:a16="http://schemas.microsoft.com/office/drawing/2014/main" id="{F82081EB-B8A8-4C50-B861-9BC26D7CD94B}"/>
              </a:ext>
            </a:extLst>
          </p:cNvPr>
          <p:cNvGraphicFramePr>
            <a:graphicFrameLocks noGrp="1"/>
          </p:cNvGraphicFramePr>
          <p:nvPr>
            <p:extLst>
              <p:ext uri="{D42A27DB-BD31-4B8C-83A1-F6EECF244321}">
                <p14:modId xmlns:p14="http://schemas.microsoft.com/office/powerpoint/2010/main" val="1605952837"/>
              </p:ext>
            </p:extLst>
          </p:nvPr>
        </p:nvGraphicFramePr>
        <p:xfrm>
          <a:off x="1123948" y="1602772"/>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0.0091</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0.0437</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0.034</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0.0414</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0.0852</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21" name="文字方塊 20">
            <a:extLst>
              <a:ext uri="{FF2B5EF4-FFF2-40B4-BE49-F238E27FC236}">
                <a16:creationId xmlns:a16="http://schemas.microsoft.com/office/drawing/2014/main" id="{1717A6F3-7EAD-4B9D-949C-C89E46A6B34E}"/>
              </a:ext>
            </a:extLst>
          </p:cNvPr>
          <p:cNvSpPr txBox="1"/>
          <p:nvPr/>
        </p:nvSpPr>
        <p:spPr>
          <a:xfrm>
            <a:off x="1956498" y="1243584"/>
            <a:ext cx="8279004"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20170321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各方法下的權重配置摘要統計（四捨五入至小數點第四位）</a:t>
            </a:r>
          </a:p>
        </p:txBody>
      </p:sp>
      <p:sp>
        <p:nvSpPr>
          <p:cNvPr id="22" name="橢圓 21">
            <a:extLst>
              <a:ext uri="{FF2B5EF4-FFF2-40B4-BE49-F238E27FC236}">
                <a16:creationId xmlns:a16="http://schemas.microsoft.com/office/drawing/2014/main" id="{F7698576-E1A1-40C2-94A2-40AFCB08A101}"/>
              </a:ext>
            </a:extLst>
          </p:cNvPr>
          <p:cNvSpPr/>
          <p:nvPr/>
        </p:nvSpPr>
        <p:spPr>
          <a:xfrm>
            <a:off x="4926330" y="308610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BABDDD88-72FA-4FF1-804C-F7EC327C60C9}"/>
              </a:ext>
            </a:extLst>
          </p:cNvPr>
          <p:cNvSpPr/>
          <p:nvPr/>
        </p:nvSpPr>
        <p:spPr>
          <a:xfrm>
            <a:off x="10096500" y="308991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a:extLst>
              <a:ext uri="{FF2B5EF4-FFF2-40B4-BE49-F238E27FC236}">
                <a16:creationId xmlns:a16="http://schemas.microsoft.com/office/drawing/2014/main" id="{A23A9633-D231-46AD-A8ED-A4CACE783F9E}"/>
              </a:ext>
            </a:extLst>
          </p:cNvPr>
          <p:cNvSpPr/>
          <p:nvPr/>
        </p:nvSpPr>
        <p:spPr>
          <a:xfrm>
            <a:off x="1011936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a:extLst>
              <a:ext uri="{FF2B5EF4-FFF2-40B4-BE49-F238E27FC236}">
                <a16:creationId xmlns:a16="http://schemas.microsoft.com/office/drawing/2014/main" id="{5AD7D289-D0EA-4E55-9949-BDA41D535D72}"/>
              </a:ext>
            </a:extLst>
          </p:cNvPr>
          <p:cNvSpPr/>
          <p:nvPr/>
        </p:nvSpPr>
        <p:spPr>
          <a:xfrm>
            <a:off x="492633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35904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animBg="1"/>
      <p:bldP spid="23" grpId="0" animBg="1"/>
      <p:bldP spid="24"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77CC7B7C-1171-4BFD-A287-A080D608054B}"/>
              </a:ext>
            </a:extLst>
          </p:cNvPr>
          <p:cNvGraphicFramePr>
            <a:graphicFrameLocks noGrp="1"/>
          </p:cNvGraphicFramePr>
          <p:nvPr>
            <p:extLst>
              <p:ext uri="{D42A27DB-BD31-4B8C-83A1-F6EECF244321}">
                <p14:modId xmlns:p14="http://schemas.microsoft.com/office/powerpoint/2010/main" val="1977687966"/>
              </p:ext>
            </p:extLst>
          </p:nvPr>
        </p:nvGraphicFramePr>
        <p:xfrm>
          <a:off x="1123948" y="1602772"/>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0.0091</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0.0437</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0.034</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0.0414</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0.0852</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7" name="文字方塊 6">
            <a:extLst>
              <a:ext uri="{FF2B5EF4-FFF2-40B4-BE49-F238E27FC236}">
                <a16:creationId xmlns:a16="http://schemas.microsoft.com/office/drawing/2014/main" id="{FED1960E-645C-4A33-9627-5BDAE12B2DEB}"/>
              </a:ext>
            </a:extLst>
          </p:cNvPr>
          <p:cNvSpPr txBox="1"/>
          <p:nvPr/>
        </p:nvSpPr>
        <p:spPr>
          <a:xfrm>
            <a:off x="1956498" y="1243584"/>
            <a:ext cx="8279004"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20170321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各方法下的權重配置摘要統計（四捨五入至小數點第四位）</a:t>
            </a:r>
          </a:p>
        </p:txBody>
      </p:sp>
      <p:sp>
        <p:nvSpPr>
          <p:cNvPr id="5" name="橢圓 4">
            <a:extLst>
              <a:ext uri="{FF2B5EF4-FFF2-40B4-BE49-F238E27FC236}">
                <a16:creationId xmlns:a16="http://schemas.microsoft.com/office/drawing/2014/main" id="{B9458D06-BD36-4BDB-9408-F1F13C7C7313}"/>
              </a:ext>
            </a:extLst>
          </p:cNvPr>
          <p:cNvSpPr/>
          <p:nvPr/>
        </p:nvSpPr>
        <p:spPr>
          <a:xfrm>
            <a:off x="4926330" y="308610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90E8C0FE-ECCA-442E-8E1A-D33E5B9E33BA}"/>
              </a:ext>
            </a:extLst>
          </p:cNvPr>
          <p:cNvSpPr/>
          <p:nvPr/>
        </p:nvSpPr>
        <p:spPr>
          <a:xfrm>
            <a:off x="10096500" y="308991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81B9D161-9A3B-424B-BCDC-CF31A78B5F89}"/>
              </a:ext>
            </a:extLst>
          </p:cNvPr>
          <p:cNvSpPr/>
          <p:nvPr/>
        </p:nvSpPr>
        <p:spPr>
          <a:xfrm>
            <a:off x="1011936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8CEA3F42-61E6-49B9-84EC-6DA8D9ED5786}"/>
              </a:ext>
            </a:extLst>
          </p:cNvPr>
          <p:cNvSpPr/>
          <p:nvPr/>
        </p:nvSpPr>
        <p:spPr>
          <a:xfrm>
            <a:off x="492633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397812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3195182971"/>
              </p:ext>
            </p:extLst>
          </p:nvPr>
        </p:nvGraphicFramePr>
        <p:xfrm>
          <a:off x="1545431" y="2274268"/>
          <a:ext cx="8745538" cy="1759002"/>
        </p:xfrm>
        <a:graphic>
          <a:graphicData uri="http://schemas.openxmlformats.org/drawingml/2006/table">
            <a:tbl>
              <a:tblPr/>
              <a:tblGrid>
                <a:gridCol w="2324935">
                  <a:extLst>
                    <a:ext uri="{9D8B030D-6E8A-4147-A177-3AD203B41FA5}">
                      <a16:colId xmlns:a16="http://schemas.microsoft.com/office/drawing/2014/main" val="1509484965"/>
                    </a:ext>
                  </a:extLst>
                </a:gridCol>
                <a:gridCol w="1108399">
                  <a:extLst>
                    <a:ext uri="{9D8B030D-6E8A-4147-A177-3AD203B41FA5}">
                      <a16:colId xmlns:a16="http://schemas.microsoft.com/office/drawing/2014/main" val="4018776741"/>
                    </a:ext>
                  </a:extLst>
                </a:gridCol>
                <a:gridCol w="1162466">
                  <a:extLst>
                    <a:ext uri="{9D8B030D-6E8A-4147-A177-3AD203B41FA5}">
                      <a16:colId xmlns:a16="http://schemas.microsoft.com/office/drawing/2014/main" val="3201627075"/>
                    </a:ext>
                  </a:extLst>
                </a:gridCol>
                <a:gridCol w="1622047">
                  <a:extLst>
                    <a:ext uri="{9D8B030D-6E8A-4147-A177-3AD203B41FA5}">
                      <a16:colId xmlns:a16="http://schemas.microsoft.com/office/drawing/2014/main" val="2547778631"/>
                    </a:ext>
                  </a:extLst>
                </a:gridCol>
                <a:gridCol w="1108399">
                  <a:extLst>
                    <a:ext uri="{9D8B030D-6E8A-4147-A177-3AD203B41FA5}">
                      <a16:colId xmlns:a16="http://schemas.microsoft.com/office/drawing/2014/main" val="2379296679"/>
                    </a:ext>
                  </a:extLst>
                </a:gridCol>
                <a:gridCol w="1419292">
                  <a:extLst>
                    <a:ext uri="{9D8B030D-6E8A-4147-A177-3AD203B41FA5}">
                      <a16:colId xmlns:a16="http://schemas.microsoft.com/office/drawing/2014/main" val="2447378780"/>
                    </a:ext>
                  </a:extLst>
                </a:gridCol>
              </a:tblGrid>
              <a:tr h="293167">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9316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2.8958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16.6506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158,637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278015"/>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11.9307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217,749</a:t>
                      </a:r>
                    </a:p>
                  </a:txBody>
                  <a:tcPr marL="9525" marR="9525" marT="9525" marB="0" anchor="ctr">
                    <a:lnL>
                      <a:noFill/>
                    </a:lnL>
                    <a:lnR>
                      <a:noFill/>
                    </a:lnR>
                    <a:lnT>
                      <a:noFill/>
                    </a:lnT>
                    <a:lnB>
                      <a:noFill/>
                    </a:lnB>
                  </a:tcPr>
                </a:tc>
                <a:extLst>
                  <a:ext uri="{0D108BD9-81ED-4DB2-BD59-A6C34878D82A}">
                    <a16:rowId xmlns:a16="http://schemas.microsoft.com/office/drawing/2014/main" val="3688342766"/>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2.4524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6.6859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302,759</a:t>
                      </a:r>
                    </a:p>
                  </a:txBody>
                  <a:tcPr marL="9525" marR="9525" marT="9525" marB="0" anchor="ctr">
                    <a:lnL>
                      <a:noFill/>
                    </a:lnL>
                    <a:lnR>
                      <a:noFill/>
                    </a:lnR>
                    <a:lnT>
                      <a:noFill/>
                    </a:lnT>
                    <a:lnB>
                      <a:noFill/>
                    </a:lnB>
                  </a:tcPr>
                </a:tc>
                <a:extLst>
                  <a:ext uri="{0D108BD9-81ED-4DB2-BD59-A6C34878D82A}">
                    <a16:rowId xmlns:a16="http://schemas.microsoft.com/office/drawing/2014/main" val="3774744051"/>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4.6511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0.3888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434,481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bl>
          </a:graphicData>
        </a:graphic>
      </p:graphicFrame>
      <p:sp>
        <p:nvSpPr>
          <p:cNvPr id="7" name="矩形: 圓角 6">
            <a:extLst>
              <a:ext uri="{FF2B5EF4-FFF2-40B4-BE49-F238E27FC236}">
                <a16:creationId xmlns:a16="http://schemas.microsoft.com/office/drawing/2014/main" id="{07BA887C-1B47-42C2-ACB7-EFDF6DDA1FAB}"/>
              </a:ext>
            </a:extLst>
          </p:cNvPr>
          <p:cNvSpPr/>
          <p:nvPr/>
        </p:nvSpPr>
        <p:spPr>
          <a:xfrm>
            <a:off x="4023359" y="2560319"/>
            <a:ext cx="800101" cy="1472951"/>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580885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305550"/>
            <a:ext cx="12192000" cy="552449"/>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1568346665"/>
              </p:ext>
            </p:extLst>
          </p:nvPr>
        </p:nvGraphicFramePr>
        <p:xfrm>
          <a:off x="2294223" y="854305"/>
          <a:ext cx="7251030" cy="5372760"/>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0.7857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8,151,246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167.801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48577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0.7841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5,751,753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118.4049</a:t>
                      </a:r>
                    </a:p>
                  </a:txBody>
                  <a:tcPr marL="9525" marR="9525" marT="9525" marB="0" anchor="ctr">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17432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0.8089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256,012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14.6863</a:t>
                      </a:r>
                    </a:p>
                  </a:txBody>
                  <a:tcPr marL="9525" marR="9525" marT="9525" marB="0" anchor="ctr">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17432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-7,999,490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-458.8969</a:t>
                      </a:r>
                    </a:p>
                  </a:txBody>
                  <a:tcPr marL="9525" marR="9525" marT="9525" marB="0" anchor="ctr">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17210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0.8079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-102,678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-5.9662</a:t>
                      </a:r>
                    </a:p>
                  </a:txBody>
                  <a:tcPr marL="9525" marR="9525" marT="9525" marB="0" anchor="ctr">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17210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-8,717,775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-506.5529</a:t>
                      </a:r>
                    </a:p>
                  </a:txBody>
                  <a:tcPr marL="9525" marR="9525" marT="9525" marB="0" anchor="ctr">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16598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0.8394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-695,621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-41.9099</a:t>
                      </a:r>
                    </a:p>
                  </a:txBody>
                  <a:tcPr marL="9525" marR="9525" marT="9525" marB="0" anchor="ctr">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16598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0.8394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-10,351,632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-623.6674</a:t>
                      </a:r>
                    </a:p>
                  </a:txBody>
                  <a:tcPr marL="9525" marR="9525" marT="9525" marB="0" anchor="ctr">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14589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-3,707,829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-254.1524</a:t>
                      </a:r>
                    </a:p>
                  </a:txBody>
                  <a:tcPr marL="9525" marR="9525" marT="9525" marB="0" anchor="ctr">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14589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0.7958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-16,683,341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-1143.5561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0.6898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0.8156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-10,024,603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-1,909.81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0.6687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0.8156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-25,090,454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-4,780.04</a:t>
                      </a:r>
                    </a:p>
                  </a:txBody>
                  <a:tcPr marL="9525" marR="9525" marT="9525" marB="0" anchor="ctr">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4,347,757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192.5234</a:t>
                      </a:r>
                    </a:p>
                  </a:txBody>
                  <a:tcPr marL="9525" marR="9525" marT="9525" marB="0" anchor="ctr">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3,449,911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152.7658</a:t>
                      </a:r>
                    </a:p>
                  </a:txBody>
                  <a:tcPr marL="9525" marR="9525" marT="9525" marB="0" anchor="ctr">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20673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2,067,877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100.0279</a:t>
                      </a:r>
                    </a:p>
                  </a:txBody>
                  <a:tcPr marL="9525" marR="9525" marT="9525" marB="0" anchor="ctr">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20673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-98,177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-4.749</a:t>
                      </a:r>
                    </a:p>
                  </a:txBody>
                  <a:tcPr marL="9525" marR="9525" marT="9525" marB="0" anchor="ctr">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21621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7,281,322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336.7708</a:t>
                      </a:r>
                    </a:p>
                  </a:txBody>
                  <a:tcPr marL="9525" marR="9525" marT="9525" marB="0" anchor="ctr">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21621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0.8485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6,299,679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291.3685</a:t>
                      </a:r>
                    </a:p>
                  </a:txBody>
                  <a:tcPr marL="9525" marR="9525" marT="9525" marB="0" anchor="ctr">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2" name="矩形: 圓角 11">
            <a:extLst>
              <a:ext uri="{FF2B5EF4-FFF2-40B4-BE49-F238E27FC236}">
                <a16:creationId xmlns:a16="http://schemas.microsoft.com/office/drawing/2014/main" id="{79083202-0300-46B4-95A4-3CE281542783}"/>
              </a:ext>
            </a:extLst>
          </p:cNvPr>
          <p:cNvSpPr/>
          <p:nvPr/>
        </p:nvSpPr>
        <p:spPr>
          <a:xfrm>
            <a:off x="7506902" y="1935482"/>
            <a:ext cx="2038351" cy="2138168"/>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1D0BB24B-9CC8-493C-B274-5B7609B9A145}"/>
              </a:ext>
            </a:extLst>
          </p:cNvPr>
          <p:cNvSpPr/>
          <p:nvPr/>
        </p:nvSpPr>
        <p:spPr>
          <a:xfrm>
            <a:off x="2693066" y="4073651"/>
            <a:ext cx="2038351" cy="484633"/>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0454728-3498-435E-8979-8EB25D5796C9}"/>
              </a:ext>
            </a:extLst>
          </p:cNvPr>
          <p:cNvSpPr/>
          <p:nvPr/>
        </p:nvSpPr>
        <p:spPr>
          <a:xfrm>
            <a:off x="2560320" y="1950724"/>
            <a:ext cx="2274569" cy="2122926"/>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6AC1E0CF-CB28-4045-8DB8-274E40F7DB5C}"/>
              </a:ext>
            </a:extLst>
          </p:cNvPr>
          <p:cNvSpPr/>
          <p:nvPr/>
        </p:nvSpPr>
        <p:spPr>
          <a:xfrm>
            <a:off x="7506902" y="4073651"/>
            <a:ext cx="2038351" cy="552449"/>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6D333A3B-3DEE-4943-B06D-1C813F96E333}"/>
              </a:ext>
            </a:extLst>
          </p:cNvPr>
          <p:cNvSpPr/>
          <p:nvPr/>
        </p:nvSpPr>
        <p:spPr>
          <a:xfrm>
            <a:off x="2693066" y="4607815"/>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8F9EFBDA-C39B-4476-86F1-40E2FE156B30}"/>
              </a:ext>
            </a:extLst>
          </p:cNvPr>
          <p:cNvSpPr/>
          <p:nvPr/>
        </p:nvSpPr>
        <p:spPr>
          <a:xfrm>
            <a:off x="7506901" y="4636770"/>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2E42EF5E-648F-436F-887A-760F454FA864}"/>
              </a:ext>
            </a:extLst>
          </p:cNvPr>
          <p:cNvSpPr/>
          <p:nvPr/>
        </p:nvSpPr>
        <p:spPr>
          <a:xfrm>
            <a:off x="2693066" y="5713476"/>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4C7C3CC-DF49-44CE-BF9E-9D1F4172B75C}"/>
              </a:ext>
            </a:extLst>
          </p:cNvPr>
          <p:cNvSpPr/>
          <p:nvPr/>
        </p:nvSpPr>
        <p:spPr>
          <a:xfrm>
            <a:off x="7506901" y="5713475"/>
            <a:ext cx="2038351" cy="552449"/>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733138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P spid="14" grpId="0" animBg="1"/>
      <p:bldP spid="15" grpId="0" animBg="1"/>
      <p:bldP spid="16"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355080"/>
            <a:ext cx="12192000" cy="502920"/>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1973262502"/>
              </p:ext>
            </p:extLst>
          </p:nvPr>
        </p:nvGraphicFramePr>
        <p:xfrm>
          <a:off x="2470485" y="854305"/>
          <a:ext cx="7251030" cy="5372760"/>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實務市場的風險指標</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0.6228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1.1777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0.1185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283,209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0.4096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0.6718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0.1811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323,639</a:t>
                      </a:r>
                    </a:p>
                  </a:txBody>
                  <a:tcPr marL="9525" marR="9525" marT="9525" marB="0" anchor="ctr">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0.0384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0.1375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1,006,424</a:t>
                      </a:r>
                    </a:p>
                  </a:txBody>
                  <a:tcPr marL="9525" marR="9525" marT="9525" marB="0" anchor="ctr">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-0.6761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-0.5776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8,042,976</a:t>
                      </a:r>
                    </a:p>
                  </a:txBody>
                  <a:tcPr marL="9525" marR="9525" marT="9525" marB="0" anchor="ctr">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-0.0159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0.2429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882,373</a:t>
                      </a:r>
                    </a:p>
                  </a:txBody>
                  <a:tcPr marL="9525" marR="9525" marT="9525" marB="0" anchor="ctr">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-0.7576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-0.6182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0.1289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0.0675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8,702,863</a:t>
                      </a:r>
                    </a:p>
                  </a:txBody>
                  <a:tcPr marL="9525" marR="9525" marT="9525" marB="0" anchor="ctr">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-0.0684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0.2382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1,415,853</a:t>
                      </a:r>
                    </a:p>
                  </a:txBody>
                  <a:tcPr marL="9525" marR="9525" marT="9525" marB="0" anchor="ctr">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-0.6248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0.1171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10,380,952</a:t>
                      </a:r>
                    </a:p>
                  </a:txBody>
                  <a:tcPr marL="9525" marR="9525" marT="9525" marB="0" anchor="ctr">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-0.2565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0.2163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4,001,939</a:t>
                      </a:r>
                    </a:p>
                  </a:txBody>
                  <a:tcPr marL="9525" marR="9525" marT="9525" marB="0" anchor="ctr">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-0.9282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-0.686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0.0932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0.0487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16,714,098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-0.7071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-0.5893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0.0155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10,046,245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-1.4199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-0.8185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25,050,113</a:t>
                      </a:r>
                    </a:p>
                  </a:txBody>
                  <a:tcPr marL="9525" marR="9525" marT="9525" marB="0" anchor="ctr">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1.7184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0.2919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116,103</a:t>
                      </a:r>
                    </a:p>
                  </a:txBody>
                  <a:tcPr marL="9525" marR="9525" marT="9525" marB="0" anchor="ctr">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0.6184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1.0432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0.2547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0.1265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194,829</a:t>
                      </a:r>
                    </a:p>
                  </a:txBody>
                  <a:tcPr marL="9525" marR="9525" marT="9525" marB="0" anchor="ctr">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0.2835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0.3933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0.2751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0.1382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279,255</a:t>
                      </a:r>
                    </a:p>
                  </a:txBody>
                  <a:tcPr marL="9525" marR="9525" marT="9525" marB="0" anchor="ctr">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0.2308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886,143</a:t>
                      </a:r>
                    </a:p>
                  </a:txBody>
                  <a:tcPr marL="9525" marR="9525" marT="9525" marB="0" anchor="ctr">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177,935</a:t>
                      </a:r>
                    </a:p>
                  </a:txBody>
                  <a:tcPr marL="9525" marR="9525" marT="9525" marB="0" anchor="ctr">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0.2997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179,434</a:t>
                      </a:r>
                    </a:p>
                  </a:txBody>
                  <a:tcPr marL="9525" marR="9525" marT="9525" marB="0" anchor="ctr">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0" name="矩形: 圓角 9">
            <a:extLst>
              <a:ext uri="{FF2B5EF4-FFF2-40B4-BE49-F238E27FC236}">
                <a16:creationId xmlns:a16="http://schemas.microsoft.com/office/drawing/2014/main" id="{02B98432-52EA-4F75-A545-C220060DC62C}"/>
              </a:ext>
            </a:extLst>
          </p:cNvPr>
          <p:cNvSpPr/>
          <p:nvPr/>
        </p:nvSpPr>
        <p:spPr>
          <a:xfrm>
            <a:off x="3177539" y="4630676"/>
            <a:ext cx="1394461" cy="484634"/>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CAD33327-0011-4B94-97B1-3C9973FABB86}"/>
              </a:ext>
            </a:extLst>
          </p:cNvPr>
          <p:cNvSpPr/>
          <p:nvPr/>
        </p:nvSpPr>
        <p:spPr>
          <a:xfrm>
            <a:off x="5279054" y="4629596"/>
            <a:ext cx="1779606"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B7616509-6719-4756-B5A7-ABD31B27133A}"/>
              </a:ext>
            </a:extLst>
          </p:cNvPr>
          <p:cNvSpPr/>
          <p:nvPr/>
        </p:nvSpPr>
        <p:spPr>
          <a:xfrm>
            <a:off x="3177539" y="5742429"/>
            <a:ext cx="139446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EEDC1606-AAC7-48EA-954C-B982B35ADE5C}"/>
              </a:ext>
            </a:extLst>
          </p:cNvPr>
          <p:cNvSpPr/>
          <p:nvPr/>
        </p:nvSpPr>
        <p:spPr>
          <a:xfrm>
            <a:off x="5279054" y="5742430"/>
            <a:ext cx="183612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135517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296141" y="520391"/>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1.2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研究動機</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7A910AA-64F5-4E24-AE6D-B3DB637ADBDE}"/>
              </a:ext>
            </a:extLst>
          </p:cNvPr>
          <p:cNvSpPr txBox="1"/>
          <p:nvPr/>
        </p:nvSpPr>
        <p:spPr>
          <a:xfrm>
            <a:off x="534264" y="1588622"/>
            <a:ext cx="10790959" cy="1384995"/>
          </a:xfrm>
          <a:prstGeom prst="rect">
            <a:avLst/>
          </a:prstGeom>
          <a:noFill/>
        </p:spPr>
        <p:txBody>
          <a:bodyPr wrap="square">
            <a:spAutoFit/>
          </a:bodyPr>
          <a:lstStyle/>
          <a:p>
            <a:pPr algn="just" rtl="0">
              <a:spcBef>
                <a:spcPts val="0"/>
              </a:spcBef>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我們發現配對交易策略進入實務市場後，若單日有大量配對被開倉將導致策略曝險急遽上升。這也表示成分股在當日被反覆使用以建構配對，並伴隨著流動性的風險。</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a:extLst>
              <a:ext uri="{FF2B5EF4-FFF2-40B4-BE49-F238E27FC236}">
                <a16:creationId xmlns:a16="http://schemas.microsoft.com/office/drawing/2014/main" id="{D8D49D7E-8057-45DC-AA43-BD95589BB119}"/>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圖片 5">
            <a:extLst>
              <a:ext uri="{FF2B5EF4-FFF2-40B4-BE49-F238E27FC236}">
                <a16:creationId xmlns:a16="http://schemas.microsoft.com/office/drawing/2014/main" id="{2D340A58-ED46-46A0-9A91-2288D8DD7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241" y="812778"/>
            <a:ext cx="7850332" cy="4978582"/>
          </a:xfrm>
          <a:prstGeom prst="rect">
            <a:avLst/>
          </a:prstGeom>
        </p:spPr>
      </p:pic>
      <p:sp>
        <p:nvSpPr>
          <p:cNvPr id="7" name="文字方塊 6">
            <a:extLst>
              <a:ext uri="{FF2B5EF4-FFF2-40B4-BE49-F238E27FC236}">
                <a16:creationId xmlns:a16="http://schemas.microsoft.com/office/drawing/2014/main" id="{B13061E4-ABA2-4AE9-BD5E-D48518E205BE}"/>
              </a:ext>
            </a:extLst>
          </p:cNvPr>
          <p:cNvSpPr txBox="1"/>
          <p:nvPr/>
        </p:nvSpPr>
        <p:spPr>
          <a:xfrm>
            <a:off x="4121594" y="5425745"/>
            <a:ext cx="319443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Ti</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等人累積損益圖</a:t>
            </a:r>
          </a:p>
        </p:txBody>
      </p:sp>
      <p:sp>
        <p:nvSpPr>
          <p:cNvPr id="8" name="語音泡泡: 矩形 7">
            <a:extLst>
              <a:ext uri="{FF2B5EF4-FFF2-40B4-BE49-F238E27FC236}">
                <a16:creationId xmlns:a16="http://schemas.microsoft.com/office/drawing/2014/main" id="{68F44F5F-B5E4-43AE-8393-5FBF7D605F8F}"/>
              </a:ext>
            </a:extLst>
          </p:cNvPr>
          <p:cNvSpPr/>
          <p:nvPr/>
        </p:nvSpPr>
        <p:spPr>
          <a:xfrm>
            <a:off x="3062942" y="2178070"/>
            <a:ext cx="3871356" cy="1384995"/>
          </a:xfrm>
          <a:prstGeom prst="wedgeRectCallout">
            <a:avLst>
              <a:gd name="adj1" fmla="val -16431"/>
              <a:gd name="adj2" fmla="val 7715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號總共有</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2449</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個配對開倉，總動用資金約為</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億</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萬。以</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3045</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這檔股票為例，使用該成分股建構的配對共</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84</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個，動用資金約為</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4,000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萬，佔當日總動用資金</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 name="語音泡泡: 矩形 8">
            <a:extLst>
              <a:ext uri="{FF2B5EF4-FFF2-40B4-BE49-F238E27FC236}">
                <a16:creationId xmlns:a16="http://schemas.microsoft.com/office/drawing/2014/main" id="{45E64D79-BF30-4443-AE32-E2513CE9D016}"/>
              </a:ext>
            </a:extLst>
          </p:cNvPr>
          <p:cNvSpPr/>
          <p:nvPr/>
        </p:nvSpPr>
        <p:spPr>
          <a:xfrm>
            <a:off x="3977729" y="2005535"/>
            <a:ext cx="3871356" cy="1581673"/>
          </a:xfrm>
          <a:prstGeom prst="wedgeRectCallout">
            <a:avLst>
              <a:gd name="adj1" fmla="val 49106"/>
              <a:gd name="adj2" fmla="val -62133"/>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號總共有</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2513</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個配對開倉，總動用資金約為</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億</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8000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萬。以</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3406</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這檔股票為例，使用該成分股建構的配對共</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83</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個，動用資金約為</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5,700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萬，佔當日總動用資金</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5.3%</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Tree>
    <p:custDataLst>
      <p:tags r:id="rId1"/>
    </p:custDataLst>
    <p:extLst>
      <p:ext uri="{BB962C8B-B14F-4D97-AF65-F5344CB8AC3E}">
        <p14:creationId xmlns:p14="http://schemas.microsoft.com/office/powerpoint/2010/main" val="3550353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7827680"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字方塊 9">
            <a:extLst>
              <a:ext uri="{FF2B5EF4-FFF2-40B4-BE49-F238E27FC236}">
                <a16:creationId xmlns:a16="http://schemas.microsoft.com/office/drawing/2014/main" id="{4FDE73CC-BE0D-46C6-B38A-DBDFCAF80BCB}"/>
              </a:ext>
            </a:extLst>
          </p:cNvPr>
          <p:cNvSpPr txBox="1"/>
          <p:nvPr/>
        </p:nvSpPr>
        <p:spPr>
          <a:xfrm>
            <a:off x="2661474" y="5821782"/>
            <a:ext cx="6869050"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20170321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模型加入限制式與否的權重配置箱鬚圖</a:t>
            </a:r>
          </a:p>
        </p:txBody>
      </p:sp>
      <p:pic>
        <p:nvPicPr>
          <p:cNvPr id="5" name="圖片 4">
            <a:extLst>
              <a:ext uri="{FF2B5EF4-FFF2-40B4-BE49-F238E27FC236}">
                <a16:creationId xmlns:a16="http://schemas.microsoft.com/office/drawing/2014/main" id="{A11AA00B-E590-4441-AD55-E87DA80BB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799" y="776631"/>
            <a:ext cx="10018402" cy="5009201"/>
          </a:xfrm>
          <a:prstGeom prst="rect">
            <a:avLst/>
          </a:prstGeom>
        </p:spPr>
      </p:pic>
      <p:graphicFrame>
        <p:nvGraphicFramePr>
          <p:cNvPr id="15" name="表格 14">
            <a:extLst>
              <a:ext uri="{FF2B5EF4-FFF2-40B4-BE49-F238E27FC236}">
                <a16:creationId xmlns:a16="http://schemas.microsoft.com/office/drawing/2014/main" id="{2E8AB248-66A6-4F61-B13E-7F792A314117}"/>
              </a:ext>
            </a:extLst>
          </p:cNvPr>
          <p:cNvGraphicFramePr>
            <a:graphicFrameLocks noGrp="1"/>
          </p:cNvGraphicFramePr>
          <p:nvPr>
            <p:extLst>
              <p:ext uri="{D42A27DB-BD31-4B8C-83A1-F6EECF244321}">
                <p14:modId xmlns:p14="http://schemas.microsoft.com/office/powerpoint/2010/main" val="3961551294"/>
              </p:ext>
            </p:extLst>
          </p:nvPr>
        </p:nvGraphicFramePr>
        <p:xfrm>
          <a:off x="1082957" y="1643665"/>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0.0437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0.0288</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0.034</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0.0369</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0.0414</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0.0373</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0.0852</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0.0392</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16" name="文字方塊 15">
            <a:extLst>
              <a:ext uri="{FF2B5EF4-FFF2-40B4-BE49-F238E27FC236}">
                <a16:creationId xmlns:a16="http://schemas.microsoft.com/office/drawing/2014/main" id="{683711F7-D9D5-4A20-BF2A-D42F7E1DE2EA}"/>
              </a:ext>
            </a:extLst>
          </p:cNvPr>
          <p:cNvSpPr txBox="1"/>
          <p:nvPr/>
        </p:nvSpPr>
        <p:spPr>
          <a:xfrm>
            <a:off x="1164938" y="1274333"/>
            <a:ext cx="986212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20170321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模型加入限制式與否的權重配置摘要統計（四捨五入至小數點第四位）</a:t>
            </a:r>
          </a:p>
        </p:txBody>
      </p:sp>
    </p:spTree>
    <p:custDataLst>
      <p:tags r:id="rId1"/>
    </p:custDataLst>
    <p:extLst>
      <p:ext uri="{BB962C8B-B14F-4D97-AF65-F5344CB8AC3E}">
        <p14:creationId xmlns:p14="http://schemas.microsoft.com/office/powerpoint/2010/main" val="3993492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79232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77CC7B7C-1171-4BFD-A287-A080D608054B}"/>
              </a:ext>
            </a:extLst>
          </p:cNvPr>
          <p:cNvGraphicFramePr>
            <a:graphicFrameLocks noGrp="1"/>
          </p:cNvGraphicFramePr>
          <p:nvPr>
            <p:extLst>
              <p:ext uri="{D42A27DB-BD31-4B8C-83A1-F6EECF244321}">
                <p14:modId xmlns:p14="http://schemas.microsoft.com/office/powerpoint/2010/main" val="4055977393"/>
              </p:ext>
            </p:extLst>
          </p:nvPr>
        </p:nvGraphicFramePr>
        <p:xfrm>
          <a:off x="1082957" y="1643665"/>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0.0039</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0.0437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0.0288</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0.034</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0.0369</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0.0414</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0.0373</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0.0852</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0.0392</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7" name="文字方塊 6">
            <a:extLst>
              <a:ext uri="{FF2B5EF4-FFF2-40B4-BE49-F238E27FC236}">
                <a16:creationId xmlns:a16="http://schemas.microsoft.com/office/drawing/2014/main" id="{FED1960E-645C-4A33-9627-5BDAE12B2DEB}"/>
              </a:ext>
            </a:extLst>
          </p:cNvPr>
          <p:cNvSpPr txBox="1"/>
          <p:nvPr/>
        </p:nvSpPr>
        <p:spPr>
          <a:xfrm>
            <a:off x="1164938" y="1274333"/>
            <a:ext cx="986212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20170321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模型加入限制式與否的權重配置摘要統計（四捨五入至小數點第四位）</a:t>
            </a:r>
          </a:p>
        </p:txBody>
      </p:sp>
    </p:spTree>
    <p:custDataLst>
      <p:tags r:id="rId1"/>
    </p:custDataLst>
    <p:extLst>
      <p:ext uri="{BB962C8B-B14F-4D97-AF65-F5344CB8AC3E}">
        <p14:creationId xmlns:p14="http://schemas.microsoft.com/office/powerpoint/2010/main" val="263730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3" y="346644"/>
            <a:ext cx="7819367"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4.4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2017</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437F6DB1-8D06-42CB-AA9B-6B980FADEE10}"/>
              </a:ext>
            </a:extLst>
          </p:cNvPr>
          <p:cNvGraphicFramePr>
            <a:graphicFrameLocks noGrp="1"/>
          </p:cNvGraphicFramePr>
          <p:nvPr>
            <p:extLst>
              <p:ext uri="{D42A27DB-BD31-4B8C-83A1-F6EECF244321}">
                <p14:modId xmlns:p14="http://schemas.microsoft.com/office/powerpoint/2010/main" val="3018156509"/>
              </p:ext>
            </p:extLst>
          </p:nvPr>
        </p:nvGraphicFramePr>
        <p:xfrm>
          <a:off x="2421255" y="1485899"/>
          <a:ext cx="7349490" cy="4489705"/>
        </p:xfrm>
        <a:graphic>
          <a:graphicData uri="http://schemas.openxmlformats.org/drawingml/2006/table">
            <a:tbl>
              <a:tblPr/>
              <a:tblGrid>
                <a:gridCol w="2483519">
                  <a:extLst>
                    <a:ext uri="{9D8B030D-6E8A-4147-A177-3AD203B41FA5}">
                      <a16:colId xmlns:a16="http://schemas.microsoft.com/office/drawing/2014/main" val="2249886918"/>
                    </a:ext>
                  </a:extLst>
                </a:gridCol>
                <a:gridCol w="1111810">
                  <a:extLst>
                    <a:ext uri="{9D8B030D-6E8A-4147-A177-3AD203B41FA5}">
                      <a16:colId xmlns:a16="http://schemas.microsoft.com/office/drawing/2014/main" val="3924903701"/>
                    </a:ext>
                  </a:extLst>
                </a:gridCol>
                <a:gridCol w="880784">
                  <a:extLst>
                    <a:ext uri="{9D8B030D-6E8A-4147-A177-3AD203B41FA5}">
                      <a16:colId xmlns:a16="http://schemas.microsoft.com/office/drawing/2014/main" val="2304618353"/>
                    </a:ext>
                  </a:extLst>
                </a:gridCol>
                <a:gridCol w="779709">
                  <a:extLst>
                    <a:ext uri="{9D8B030D-6E8A-4147-A177-3AD203B41FA5}">
                      <a16:colId xmlns:a16="http://schemas.microsoft.com/office/drawing/2014/main" val="3379154078"/>
                    </a:ext>
                  </a:extLst>
                </a:gridCol>
                <a:gridCol w="1111810">
                  <a:extLst>
                    <a:ext uri="{9D8B030D-6E8A-4147-A177-3AD203B41FA5}">
                      <a16:colId xmlns:a16="http://schemas.microsoft.com/office/drawing/2014/main" val="663925673"/>
                    </a:ext>
                  </a:extLst>
                </a:gridCol>
                <a:gridCol w="981858">
                  <a:extLst>
                    <a:ext uri="{9D8B030D-6E8A-4147-A177-3AD203B41FA5}">
                      <a16:colId xmlns:a16="http://schemas.microsoft.com/office/drawing/2014/main" val="1691671143"/>
                    </a:ext>
                  </a:extLst>
                </a:gridCol>
              </a:tblGrid>
              <a:tr h="408155">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2017</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實務市場的回測績效（加入滑價限制式）</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97261295"/>
                  </a:ext>
                </a:extLst>
              </a:tr>
              <a:tr h="408155">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141219"/>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17273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0.8612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5,916,392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342.5226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8302245"/>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17675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0.8571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0.8378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7,171,436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405.7389</a:t>
                      </a:r>
                    </a:p>
                  </a:txBody>
                  <a:tcPr marL="9525" marR="9525" marT="9525" marB="0" anchor="ctr">
                    <a:lnL>
                      <a:noFill/>
                    </a:lnL>
                    <a:lnR>
                      <a:noFill/>
                    </a:lnR>
                    <a:lnT>
                      <a:noFill/>
                    </a:lnT>
                    <a:lnB>
                      <a:noFill/>
                    </a:lnB>
                  </a:tcPr>
                </a:tc>
                <a:extLst>
                  <a:ext uri="{0D108BD9-81ED-4DB2-BD59-A6C34878D82A}">
                    <a16:rowId xmlns:a16="http://schemas.microsoft.com/office/drawing/2014/main" val="2431597075"/>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16639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7,051,828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423.8132</a:t>
                      </a:r>
                    </a:p>
                  </a:txBody>
                  <a:tcPr marL="9525" marR="9525" marT="9525" marB="0" anchor="ctr">
                    <a:lnL>
                      <a:noFill/>
                    </a:lnL>
                    <a:lnR>
                      <a:noFill/>
                    </a:lnR>
                    <a:lnT>
                      <a:noFill/>
                    </a:lnT>
                    <a:lnB>
                      <a:noFill/>
                    </a:lnB>
                  </a:tcPr>
                </a:tc>
                <a:extLst>
                  <a:ext uri="{0D108BD9-81ED-4DB2-BD59-A6C34878D82A}">
                    <a16:rowId xmlns:a16="http://schemas.microsoft.com/office/drawing/2014/main" val="3890154912"/>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13309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0.8376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0.8132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6,727,727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505.502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543120"/>
                  </a:ext>
                </a:extLst>
              </a:tr>
              <a:tr h="408155">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69696"/>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1.4319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0.3348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0.1559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255,735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4224046"/>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1.3565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0.3271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0.1545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262,459</a:t>
                      </a:r>
                    </a:p>
                  </a:txBody>
                  <a:tcPr marL="9525" marR="9525" marT="9525" marB="0" anchor="ctr">
                    <a:lnL>
                      <a:noFill/>
                    </a:lnL>
                    <a:lnR>
                      <a:noFill/>
                    </a:lnR>
                    <a:lnT>
                      <a:noFill/>
                    </a:lnT>
                    <a:lnB>
                      <a:noFill/>
                    </a:lnB>
                  </a:tcPr>
                </a:tc>
                <a:extLst>
                  <a:ext uri="{0D108BD9-81ED-4DB2-BD59-A6C34878D82A}">
                    <a16:rowId xmlns:a16="http://schemas.microsoft.com/office/drawing/2014/main" val="3797888667"/>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0.6449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0.9547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0.3122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0.1501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366,872</a:t>
                      </a:r>
                    </a:p>
                  </a:txBody>
                  <a:tcPr marL="9525" marR="9525" marT="9525" marB="0" anchor="ctr">
                    <a:lnL>
                      <a:noFill/>
                    </a:lnL>
                    <a:lnR>
                      <a:noFill/>
                    </a:lnR>
                    <a:lnT>
                      <a:noFill/>
                    </a:lnT>
                    <a:lnB>
                      <a:noFill/>
                    </a:lnB>
                  </a:tcPr>
                </a:tc>
                <a:extLst>
                  <a:ext uri="{0D108BD9-81ED-4DB2-BD59-A6C34878D82A}">
                    <a16:rowId xmlns:a16="http://schemas.microsoft.com/office/drawing/2014/main" val="1958763239"/>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0.4472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0.6068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0.3109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570,565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234462"/>
                  </a:ext>
                </a:extLst>
              </a:tr>
            </a:tbl>
          </a:graphicData>
        </a:graphic>
      </p:graphicFrame>
      <p:sp>
        <p:nvSpPr>
          <p:cNvPr id="15" name="矩形: 圓角 14">
            <a:extLst>
              <a:ext uri="{FF2B5EF4-FFF2-40B4-BE49-F238E27FC236}">
                <a16:creationId xmlns:a16="http://schemas.microsoft.com/office/drawing/2014/main" id="{2740D38C-DA53-4BE3-B922-1522DA1F7B80}"/>
              </a:ext>
            </a:extLst>
          </p:cNvPr>
          <p:cNvSpPr/>
          <p:nvPr/>
        </p:nvSpPr>
        <p:spPr>
          <a:xfrm>
            <a:off x="7732394" y="1850611"/>
            <a:ext cx="2038351" cy="2109276"/>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C971E932-0E69-474F-9DC2-48A2C09BADEC}"/>
              </a:ext>
            </a:extLst>
          </p:cNvPr>
          <p:cNvPicPr>
            <a:picLocks noChangeAspect="1"/>
          </p:cNvPicPr>
          <p:nvPr/>
        </p:nvPicPr>
        <p:blipFill>
          <a:blip r:embed="rId4"/>
          <a:stretch>
            <a:fillRect/>
          </a:stretch>
        </p:blipFill>
        <p:spPr>
          <a:xfrm>
            <a:off x="6096000" y="805570"/>
            <a:ext cx="6087325" cy="438211"/>
          </a:xfrm>
          <a:prstGeom prst="rect">
            <a:avLst/>
          </a:prstGeom>
        </p:spPr>
      </p:pic>
      <p:pic>
        <p:nvPicPr>
          <p:cNvPr id="9" name="圖片 8">
            <a:extLst>
              <a:ext uri="{FF2B5EF4-FFF2-40B4-BE49-F238E27FC236}">
                <a16:creationId xmlns:a16="http://schemas.microsoft.com/office/drawing/2014/main" id="{F36EA61F-E0F0-4F96-AA8C-1C68459B2C12}"/>
              </a:ext>
            </a:extLst>
          </p:cNvPr>
          <p:cNvPicPr>
            <a:picLocks noChangeAspect="1"/>
          </p:cNvPicPr>
          <p:nvPr/>
        </p:nvPicPr>
        <p:blipFill>
          <a:blip r:embed="rId5"/>
          <a:stretch>
            <a:fillRect/>
          </a:stretch>
        </p:blipFill>
        <p:spPr>
          <a:xfrm>
            <a:off x="6238044" y="1270492"/>
            <a:ext cx="5953956" cy="523948"/>
          </a:xfrm>
          <a:prstGeom prst="rect">
            <a:avLst/>
          </a:prstGeom>
        </p:spPr>
      </p:pic>
      <p:sp>
        <p:nvSpPr>
          <p:cNvPr id="17" name="矩形: 圓角 16">
            <a:extLst>
              <a:ext uri="{FF2B5EF4-FFF2-40B4-BE49-F238E27FC236}">
                <a16:creationId xmlns:a16="http://schemas.microsoft.com/office/drawing/2014/main" id="{3584A748-A229-4629-B0F9-36492A2259EF}"/>
              </a:ext>
            </a:extLst>
          </p:cNvPr>
          <p:cNvSpPr/>
          <p:nvPr/>
        </p:nvSpPr>
        <p:spPr>
          <a:xfrm>
            <a:off x="4935854" y="3943154"/>
            <a:ext cx="2038351" cy="2032450"/>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BC1DD1F8-B598-4172-9088-0920152D64F0}"/>
              </a:ext>
            </a:extLst>
          </p:cNvPr>
          <p:cNvPicPr>
            <a:picLocks noChangeAspect="1"/>
          </p:cNvPicPr>
          <p:nvPr/>
        </p:nvPicPr>
        <p:blipFill>
          <a:blip r:embed="rId6"/>
          <a:stretch>
            <a:fillRect/>
          </a:stretch>
        </p:blipFill>
        <p:spPr>
          <a:xfrm>
            <a:off x="6267474" y="3303002"/>
            <a:ext cx="5982535" cy="514422"/>
          </a:xfrm>
          <a:prstGeom prst="rect">
            <a:avLst/>
          </a:prstGeom>
        </p:spPr>
      </p:pic>
      <p:pic>
        <p:nvPicPr>
          <p:cNvPr id="18" name="圖片 17">
            <a:extLst>
              <a:ext uri="{FF2B5EF4-FFF2-40B4-BE49-F238E27FC236}">
                <a16:creationId xmlns:a16="http://schemas.microsoft.com/office/drawing/2014/main" id="{6BEBE957-AC45-4202-918A-5171772E84BA}"/>
              </a:ext>
            </a:extLst>
          </p:cNvPr>
          <p:cNvPicPr>
            <a:picLocks noChangeAspect="1"/>
          </p:cNvPicPr>
          <p:nvPr/>
        </p:nvPicPr>
        <p:blipFill>
          <a:blip r:embed="rId7"/>
          <a:stretch>
            <a:fillRect/>
          </a:stretch>
        </p:blipFill>
        <p:spPr>
          <a:xfrm>
            <a:off x="6157070" y="2906368"/>
            <a:ext cx="6115904" cy="428685"/>
          </a:xfrm>
          <a:prstGeom prst="rect">
            <a:avLst/>
          </a:prstGeom>
        </p:spPr>
      </p:pic>
    </p:spTree>
    <p:custDataLst>
      <p:tags r:id="rId1"/>
    </p:custDataLst>
    <p:extLst>
      <p:ext uri="{BB962C8B-B14F-4D97-AF65-F5344CB8AC3E}">
        <p14:creationId xmlns:p14="http://schemas.microsoft.com/office/powerpoint/2010/main" val="716795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nodeType="after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par>
                          <p:cTn id="21" fill="hold">
                            <p:stCondLst>
                              <p:cond delay="0"/>
                            </p:stCondLst>
                            <p:childTnLst>
                              <p:par>
                                <p:cTn id="22" presetID="1" presetClass="exit" presetSubtype="0" fill="hold" nodeType="after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112014" y="92233"/>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446520"/>
            <a:ext cx="12192000" cy="411480"/>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2512463348"/>
              </p:ext>
            </p:extLst>
          </p:nvPr>
        </p:nvGraphicFramePr>
        <p:xfrm>
          <a:off x="1947862" y="708614"/>
          <a:ext cx="8296276" cy="5706300"/>
        </p:xfrm>
        <a:graphic>
          <a:graphicData uri="http://schemas.openxmlformats.org/drawingml/2006/table">
            <a:tbl>
              <a:tblPr/>
              <a:tblGrid>
                <a:gridCol w="2205502">
                  <a:extLst>
                    <a:ext uri="{9D8B030D-6E8A-4147-A177-3AD203B41FA5}">
                      <a16:colId xmlns:a16="http://schemas.microsoft.com/office/drawing/2014/main" val="1509484965"/>
                    </a:ext>
                  </a:extLst>
                </a:gridCol>
                <a:gridCol w="1051460">
                  <a:extLst>
                    <a:ext uri="{9D8B030D-6E8A-4147-A177-3AD203B41FA5}">
                      <a16:colId xmlns:a16="http://schemas.microsoft.com/office/drawing/2014/main" val="4018776741"/>
                    </a:ext>
                  </a:extLst>
                </a:gridCol>
                <a:gridCol w="1102750">
                  <a:extLst>
                    <a:ext uri="{9D8B030D-6E8A-4147-A177-3AD203B41FA5}">
                      <a16:colId xmlns:a16="http://schemas.microsoft.com/office/drawing/2014/main" val="3201627075"/>
                    </a:ext>
                  </a:extLst>
                </a:gridCol>
                <a:gridCol w="1538722">
                  <a:extLst>
                    <a:ext uri="{9D8B030D-6E8A-4147-A177-3AD203B41FA5}">
                      <a16:colId xmlns:a16="http://schemas.microsoft.com/office/drawing/2014/main" val="2547778631"/>
                    </a:ext>
                  </a:extLst>
                </a:gridCol>
                <a:gridCol w="1051460">
                  <a:extLst>
                    <a:ext uri="{9D8B030D-6E8A-4147-A177-3AD203B41FA5}">
                      <a16:colId xmlns:a16="http://schemas.microsoft.com/office/drawing/2014/main" val="2379296679"/>
                    </a:ext>
                  </a:extLst>
                </a:gridCol>
                <a:gridCol w="1346382">
                  <a:extLst>
                    <a:ext uri="{9D8B030D-6E8A-4147-A177-3AD203B41FA5}">
                      <a16:colId xmlns:a16="http://schemas.microsoft.com/office/drawing/2014/main" val="2447378780"/>
                    </a:ext>
                  </a:extLst>
                </a:gridCol>
              </a:tblGrid>
              <a:tr h="248100">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031969"/>
                  </a:ext>
                </a:extLst>
              </a:tr>
              <a:tr h="248100">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0.8545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93,050,130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1,734.17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1155182"/>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31,997,797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596.3397</a:t>
                      </a:r>
                    </a:p>
                  </a:txBody>
                  <a:tcPr marL="9525" marR="9525" marT="9525" marB="0" anchor="b">
                    <a:lnL>
                      <a:noFill/>
                    </a:lnL>
                    <a:lnR>
                      <a:noFill/>
                    </a:lnR>
                    <a:lnT>
                      <a:noFill/>
                    </a:lnT>
                    <a:lnB>
                      <a:noFill/>
                    </a:lnB>
                  </a:tcPr>
                </a:tc>
                <a:extLst>
                  <a:ext uri="{0D108BD9-81ED-4DB2-BD59-A6C34878D82A}">
                    <a16:rowId xmlns:a16="http://schemas.microsoft.com/office/drawing/2014/main" val="1656547711"/>
                  </a:ext>
                </a:extLst>
              </a:tr>
              <a:tr h="2481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32,769,521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610.7222</a:t>
                      </a:r>
                    </a:p>
                  </a:txBody>
                  <a:tcPr marL="9525" marR="9525" marT="9525" marB="0" anchor="b">
                    <a:lnL>
                      <a:noFill/>
                    </a:lnL>
                    <a:lnR>
                      <a:noFill/>
                    </a:lnR>
                    <a:lnT>
                      <a:noFill/>
                    </a:lnT>
                    <a:lnB>
                      <a:noFill/>
                    </a:lnB>
                  </a:tcPr>
                </a:tc>
                <a:extLst>
                  <a:ext uri="{0D108BD9-81ED-4DB2-BD59-A6C34878D82A}">
                    <a16:rowId xmlns:a16="http://schemas.microsoft.com/office/drawing/2014/main" val="371753510"/>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32,829,090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611.8324</a:t>
                      </a:r>
                    </a:p>
                  </a:txBody>
                  <a:tcPr marL="9525" marR="9525" marT="9525" marB="0" anchor="b">
                    <a:lnL>
                      <a:noFill/>
                    </a:lnL>
                    <a:lnR>
                      <a:noFill/>
                    </a:lnR>
                    <a:lnT>
                      <a:noFill/>
                    </a:lnT>
                    <a:lnB>
                      <a:noFill/>
                    </a:lnB>
                  </a:tcPr>
                </a:tc>
                <a:extLst>
                  <a:ext uri="{0D108BD9-81ED-4DB2-BD59-A6C34878D82A}">
                    <a16:rowId xmlns:a16="http://schemas.microsoft.com/office/drawing/2014/main" val="1911583889"/>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32,897,953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613.1158</a:t>
                      </a:r>
                    </a:p>
                  </a:txBody>
                  <a:tcPr marL="9525" marR="9525" marT="9525" marB="0" anchor="b">
                    <a:lnL>
                      <a:noFill/>
                    </a:lnL>
                    <a:lnR>
                      <a:noFill/>
                    </a:lnR>
                    <a:lnT>
                      <a:noFill/>
                    </a:lnT>
                    <a:lnB>
                      <a:noFill/>
                    </a:lnB>
                  </a:tcPr>
                </a:tc>
                <a:extLst>
                  <a:ext uri="{0D108BD9-81ED-4DB2-BD59-A6C34878D82A}">
                    <a16:rowId xmlns:a16="http://schemas.microsoft.com/office/drawing/2014/main" val="907867708"/>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32,434,108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604.4711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6209"/>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28,531,519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531.739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461861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30,398,127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566.5268</a:t>
                      </a:r>
                    </a:p>
                  </a:txBody>
                  <a:tcPr marL="9525" marR="9525" marT="9525" marB="0" anchor="b">
                    <a:lnL>
                      <a:noFill/>
                    </a:lnL>
                    <a:lnR>
                      <a:noFill/>
                    </a:lnR>
                    <a:lnT>
                      <a:noFill/>
                    </a:lnT>
                    <a:lnB>
                      <a:noFill/>
                    </a:lnB>
                  </a:tcPr>
                </a:tc>
                <a:extLst>
                  <a:ext uri="{0D108BD9-81ED-4DB2-BD59-A6C34878D82A}">
                    <a16:rowId xmlns:a16="http://schemas.microsoft.com/office/drawing/2014/main" val="3333771541"/>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29,715,433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553.8035</a:t>
                      </a:r>
                    </a:p>
                  </a:txBody>
                  <a:tcPr marL="9525" marR="9525" marT="9525" marB="0" anchor="b">
                    <a:lnL>
                      <a:noFill/>
                    </a:lnL>
                    <a:lnR>
                      <a:noFill/>
                    </a:lnR>
                    <a:lnT>
                      <a:noFill/>
                    </a:lnT>
                    <a:lnB>
                      <a:noFill/>
                    </a:lnB>
                  </a:tcPr>
                </a:tc>
                <a:extLst>
                  <a:ext uri="{0D108BD9-81ED-4DB2-BD59-A6C34878D82A}">
                    <a16:rowId xmlns:a16="http://schemas.microsoft.com/office/drawing/2014/main" val="3225893855"/>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34,668,549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646.1142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711739"/>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3.2418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0.4004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0.5061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2,252,160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3659759"/>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1.4756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8.6086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237,526</a:t>
                      </a:r>
                    </a:p>
                  </a:txBody>
                  <a:tcPr marL="9525" marR="9525" marT="9525" marB="0" anchor="b">
                    <a:lnL>
                      <a:noFill/>
                    </a:lnL>
                    <a:lnR>
                      <a:noFill/>
                    </a:lnR>
                    <a:lnT>
                      <a:noFill/>
                    </a:lnT>
                    <a:lnB>
                      <a:noFill/>
                    </a:lnB>
                  </a:tcPr>
                </a:tc>
                <a:extLst>
                  <a:ext uri="{0D108BD9-81ED-4DB2-BD59-A6C34878D82A}">
                    <a16:rowId xmlns:a16="http://schemas.microsoft.com/office/drawing/2014/main" val="348278015"/>
                  </a:ext>
                </a:extLst>
              </a:tr>
              <a:tr h="2481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1.1357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10.0333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155,354</a:t>
                      </a:r>
                    </a:p>
                  </a:txBody>
                  <a:tcPr marL="9525" marR="9525" marT="9525" marB="0" anchor="b">
                    <a:lnL>
                      <a:noFill/>
                    </a:lnL>
                    <a:lnR>
                      <a:noFill/>
                    </a:lnR>
                    <a:lnT>
                      <a:noFill/>
                    </a:lnT>
                    <a:lnB>
                      <a:noFill/>
                    </a:lnB>
                  </a:tcPr>
                </a:tc>
                <a:extLst>
                  <a:ext uri="{0D108BD9-81ED-4DB2-BD59-A6C34878D82A}">
                    <a16:rowId xmlns:a16="http://schemas.microsoft.com/office/drawing/2014/main" val="3482104364"/>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1.0487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8.248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224,514</a:t>
                      </a:r>
                    </a:p>
                  </a:txBody>
                  <a:tcPr marL="9525" marR="9525" marT="9525" marB="0" anchor="b">
                    <a:lnL>
                      <a:noFill/>
                    </a:lnL>
                    <a:lnR>
                      <a:noFill/>
                    </a:lnR>
                    <a:lnT>
                      <a:noFill/>
                    </a:lnT>
                    <a:lnB>
                      <a:noFill/>
                    </a:lnB>
                  </a:tcPr>
                </a:tc>
                <a:extLst>
                  <a:ext uri="{0D108BD9-81ED-4DB2-BD59-A6C34878D82A}">
                    <a16:rowId xmlns:a16="http://schemas.microsoft.com/office/drawing/2014/main" val="3688342766"/>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0.8897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6.0405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338,425</a:t>
                      </a:r>
                    </a:p>
                  </a:txBody>
                  <a:tcPr marL="9525" marR="9525" marT="9525" marB="0" anchor="b">
                    <a:lnL>
                      <a:noFill/>
                    </a:lnL>
                    <a:lnR>
                      <a:noFill/>
                    </a:lnR>
                    <a:lnT>
                      <a:noFill/>
                    </a:lnT>
                    <a:lnB>
                      <a:noFill/>
                    </a:lnB>
                  </a:tcPr>
                </a:tc>
                <a:extLst>
                  <a:ext uri="{0D108BD9-81ED-4DB2-BD59-A6C34878D82A}">
                    <a16:rowId xmlns:a16="http://schemas.microsoft.com/office/drawing/2014/main" val="3774744051"/>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0.6857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2.5759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794,992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0.8811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23.6125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45,390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9814173"/>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1.1226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10.6268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187,616</a:t>
                      </a:r>
                    </a:p>
                  </a:txBody>
                  <a:tcPr marL="9525" marR="9525" marT="9525" marB="0" anchor="b">
                    <a:lnL>
                      <a:noFill/>
                    </a:lnL>
                    <a:lnR>
                      <a:noFill/>
                    </a:lnR>
                    <a:lnT>
                      <a:noFill/>
                    </a:lnT>
                    <a:lnB>
                      <a:noFill/>
                    </a:lnB>
                  </a:tcPr>
                </a:tc>
                <a:extLst>
                  <a:ext uri="{0D108BD9-81ED-4DB2-BD59-A6C34878D82A}">
                    <a16:rowId xmlns:a16="http://schemas.microsoft.com/office/drawing/2014/main" val="354712812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1.1087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22.4251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86,971</a:t>
                      </a:r>
                    </a:p>
                  </a:txBody>
                  <a:tcPr marL="9525" marR="9525" marT="9525" marB="0" anchor="b">
                    <a:lnL>
                      <a:noFill/>
                    </a:lnL>
                    <a:lnR>
                      <a:noFill/>
                    </a:lnR>
                    <a:lnT>
                      <a:noFill/>
                    </a:lnT>
                    <a:lnB>
                      <a:noFill/>
                    </a:lnB>
                  </a:tcPr>
                </a:tc>
                <a:extLst>
                  <a:ext uri="{0D108BD9-81ED-4DB2-BD59-A6C34878D82A}">
                    <a16:rowId xmlns:a16="http://schemas.microsoft.com/office/drawing/2014/main" val="173426143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0.954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9.9553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0.4676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0.6638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225,346</a:t>
                      </a:r>
                    </a:p>
                  </a:txBody>
                  <a:tcPr marL="9525" marR="9525" marT="9525" marB="0" anchor="b">
                    <a:lnL>
                      <a:noFill/>
                    </a:lnL>
                    <a:lnR>
                      <a:noFill/>
                    </a:lnR>
                    <a:lnT>
                      <a:noFill/>
                    </a:lnT>
                    <a:lnB>
                      <a:noFill/>
                    </a:lnB>
                  </a:tcPr>
                </a:tc>
                <a:extLst>
                  <a:ext uri="{0D108BD9-81ED-4DB2-BD59-A6C34878D82A}">
                    <a16:rowId xmlns:a16="http://schemas.microsoft.com/office/drawing/2014/main" val="806717239"/>
                  </a:ext>
                </a:extLst>
              </a:tr>
            </a:tbl>
          </a:graphicData>
        </a:graphic>
      </p:graphicFrame>
      <p:sp>
        <p:nvSpPr>
          <p:cNvPr id="5" name="矩形: 圓角 4">
            <a:extLst>
              <a:ext uri="{FF2B5EF4-FFF2-40B4-BE49-F238E27FC236}">
                <a16:creationId xmlns:a16="http://schemas.microsoft.com/office/drawing/2014/main" id="{5C06ECA1-ED41-4946-8BF1-D32961E1F0CC}"/>
              </a:ext>
            </a:extLst>
          </p:cNvPr>
          <p:cNvSpPr/>
          <p:nvPr/>
        </p:nvSpPr>
        <p:spPr>
          <a:xfrm>
            <a:off x="7904162" y="988769"/>
            <a:ext cx="2116138" cy="2734363"/>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0454728-3498-435E-8979-8EB25D5796C9}"/>
              </a:ext>
            </a:extLst>
          </p:cNvPr>
          <p:cNvSpPr/>
          <p:nvPr/>
        </p:nvSpPr>
        <p:spPr>
          <a:xfrm>
            <a:off x="7792243" y="1223773"/>
            <a:ext cx="2339976" cy="240029"/>
          </a:xfrm>
          <a:prstGeom prst="roundRect">
            <a:avLst/>
          </a:prstGeom>
          <a:noFill/>
          <a:ln w="190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6C2AA721-49DA-4745-98C2-75D26FFF127E}"/>
              </a:ext>
            </a:extLst>
          </p:cNvPr>
          <p:cNvSpPr/>
          <p:nvPr/>
        </p:nvSpPr>
        <p:spPr>
          <a:xfrm>
            <a:off x="4210051" y="3723132"/>
            <a:ext cx="2038350" cy="2723388"/>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8136B721-9C15-4F54-B945-D79A7C7A4A18}"/>
              </a:ext>
            </a:extLst>
          </p:cNvPr>
          <p:cNvSpPr/>
          <p:nvPr/>
        </p:nvSpPr>
        <p:spPr>
          <a:xfrm>
            <a:off x="4210051" y="4200884"/>
            <a:ext cx="887729" cy="279675"/>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2C7AF656-CE40-4A5A-A739-5F82885EA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339" y="939709"/>
            <a:ext cx="7850332" cy="4978582"/>
          </a:xfrm>
          <a:prstGeom prst="rect">
            <a:avLst/>
          </a:prstGeom>
        </p:spPr>
      </p:pic>
      <p:sp>
        <p:nvSpPr>
          <p:cNvPr id="12" name="文字方塊 11">
            <a:extLst>
              <a:ext uri="{FF2B5EF4-FFF2-40B4-BE49-F238E27FC236}">
                <a16:creationId xmlns:a16="http://schemas.microsoft.com/office/drawing/2014/main" id="{17939F1B-25AD-4E9C-B9D9-3998E2BB20A8}"/>
              </a:ext>
            </a:extLst>
          </p:cNvPr>
          <p:cNvSpPr txBox="1"/>
          <p:nvPr/>
        </p:nvSpPr>
        <p:spPr>
          <a:xfrm>
            <a:off x="4121594" y="5425745"/>
            <a:ext cx="319443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Ti</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等人累積損益圖</a:t>
            </a:r>
          </a:p>
        </p:txBody>
      </p:sp>
      <p:sp>
        <p:nvSpPr>
          <p:cNvPr id="13" name="矩形: 圓角 12">
            <a:extLst>
              <a:ext uri="{FF2B5EF4-FFF2-40B4-BE49-F238E27FC236}">
                <a16:creationId xmlns:a16="http://schemas.microsoft.com/office/drawing/2014/main" id="{73B1EC42-2B5D-4233-ADFB-F3B367F98C6A}"/>
              </a:ext>
            </a:extLst>
          </p:cNvPr>
          <p:cNvSpPr/>
          <p:nvPr/>
        </p:nvSpPr>
        <p:spPr>
          <a:xfrm>
            <a:off x="5189222" y="5455181"/>
            <a:ext cx="1059179" cy="279675"/>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語音泡泡: 矩形 7">
            <a:extLst>
              <a:ext uri="{FF2B5EF4-FFF2-40B4-BE49-F238E27FC236}">
                <a16:creationId xmlns:a16="http://schemas.microsoft.com/office/drawing/2014/main" id="{10C7330C-D89A-4D60-9389-D794E91BA1C7}"/>
              </a:ext>
            </a:extLst>
          </p:cNvPr>
          <p:cNvSpPr/>
          <p:nvPr/>
        </p:nvSpPr>
        <p:spPr>
          <a:xfrm>
            <a:off x="3669474" y="2657115"/>
            <a:ext cx="2686721" cy="1096803"/>
          </a:xfrm>
          <a:prstGeom prst="wedgeRectCallout">
            <a:avLst>
              <a:gd name="adj1" fmla="val -10242"/>
              <a:gd name="adj2" fmla="val 7874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號總共有</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2449</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個配對開倉，獲利的數量為</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2230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個，單日貢獻總獲利金額</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13,696,620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語音泡泡: 矩形 17">
            <a:extLst>
              <a:ext uri="{FF2B5EF4-FFF2-40B4-BE49-F238E27FC236}">
                <a16:creationId xmlns:a16="http://schemas.microsoft.com/office/drawing/2014/main" id="{AC0A46B4-3FF7-4681-BFA2-3A9F92CBF0D4}"/>
              </a:ext>
            </a:extLst>
          </p:cNvPr>
          <p:cNvSpPr/>
          <p:nvPr/>
        </p:nvSpPr>
        <p:spPr>
          <a:xfrm>
            <a:off x="5498129" y="2164491"/>
            <a:ext cx="2686721" cy="1195179"/>
          </a:xfrm>
          <a:prstGeom prst="wedgeRectCallout">
            <a:avLst>
              <a:gd name="adj1" fmla="val 47791"/>
              <a:gd name="adj2" fmla="val -6988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號總共有</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2513</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個配對開倉，獲利的數量為</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2502</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個，單日貢獻總獲利金額</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49,178,090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ustDataLst>
      <p:tags r:id="rId1"/>
    </p:custDataLst>
    <p:extLst>
      <p:ext uri="{BB962C8B-B14F-4D97-AF65-F5344CB8AC3E}">
        <p14:creationId xmlns:p14="http://schemas.microsoft.com/office/powerpoint/2010/main" val="523150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par>
                          <p:cTn id="33" fill="hold">
                            <p:stCondLst>
                              <p:cond delay="0"/>
                            </p:stCondLst>
                            <p:childTnLst>
                              <p:par>
                                <p:cTn id="34" presetID="1" presetClass="exit" presetSubtype="0" fill="hold" nodeType="after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par>
                          <p:cTn id="36" fill="hold">
                            <p:stCondLst>
                              <p:cond delay="0"/>
                            </p:stCondLst>
                            <p:childTnLst>
                              <p:par>
                                <p:cTn id="37" presetID="1" presetClass="exit" presetSubtype="0" fill="hold" grpId="1" nodeType="after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5"/>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0" grpId="0" animBg="1"/>
      <p:bldP spid="11" grpId="0" animBg="1"/>
      <p:bldP spid="12" grpId="0"/>
      <p:bldP spid="12" grpId="1"/>
      <p:bldP spid="13" grpId="0" animBg="1"/>
      <p:bldP spid="8" grpId="0" animBg="1"/>
      <p:bldP spid="8" grpId="1" animBg="1"/>
      <p:bldP spid="18" grpId="0" animBg="1"/>
      <p:bldP spid="18"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字方塊 6">
            <a:extLst>
              <a:ext uri="{FF2B5EF4-FFF2-40B4-BE49-F238E27FC236}">
                <a16:creationId xmlns:a16="http://schemas.microsoft.com/office/drawing/2014/main" id="{78C57C16-B211-4F3E-B63E-7D5CFFD4F5E2}"/>
              </a:ext>
            </a:extLst>
          </p:cNvPr>
          <p:cNvSpPr txBox="1"/>
          <p:nvPr/>
        </p:nvSpPr>
        <p:spPr>
          <a:xfrm>
            <a:off x="3886579" y="5825493"/>
            <a:ext cx="4418838"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20180510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各方法下的權重配置箱鬚圖</a:t>
            </a:r>
          </a:p>
        </p:txBody>
      </p:sp>
      <p:pic>
        <p:nvPicPr>
          <p:cNvPr id="4" name="圖片 3">
            <a:extLst>
              <a:ext uri="{FF2B5EF4-FFF2-40B4-BE49-F238E27FC236}">
                <a16:creationId xmlns:a16="http://schemas.microsoft.com/office/drawing/2014/main" id="{5A9D7272-FAE7-4E45-A968-F2370D847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013" y="1032507"/>
            <a:ext cx="9585971" cy="4792986"/>
          </a:xfrm>
          <a:prstGeom prst="rect">
            <a:avLst/>
          </a:prstGeom>
        </p:spPr>
      </p:pic>
      <p:graphicFrame>
        <p:nvGraphicFramePr>
          <p:cNvPr id="14" name="表格 13">
            <a:extLst>
              <a:ext uri="{FF2B5EF4-FFF2-40B4-BE49-F238E27FC236}">
                <a16:creationId xmlns:a16="http://schemas.microsoft.com/office/drawing/2014/main" id="{3897DACA-E36A-4F40-9187-2902A7C24A48}"/>
              </a:ext>
            </a:extLst>
          </p:cNvPr>
          <p:cNvGraphicFramePr>
            <a:graphicFrameLocks noGrp="1"/>
          </p:cNvGraphicFramePr>
          <p:nvPr>
            <p:extLst>
              <p:ext uri="{D42A27DB-BD31-4B8C-83A1-F6EECF244321}">
                <p14:modId xmlns:p14="http://schemas.microsoft.com/office/powerpoint/2010/main" val="1742656268"/>
              </p:ext>
            </p:extLst>
          </p:nvPr>
        </p:nvGraphicFramePr>
        <p:xfrm>
          <a:off x="1123948" y="1602772"/>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0.0083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0.0333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0.0125</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0.0161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0.0143</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0.0511</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0.0479</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0.0569</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0.0575</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15" name="文字方塊 14">
            <a:extLst>
              <a:ext uri="{FF2B5EF4-FFF2-40B4-BE49-F238E27FC236}">
                <a16:creationId xmlns:a16="http://schemas.microsoft.com/office/drawing/2014/main" id="{D7BC5ECD-A8A5-4159-8501-75944131598C}"/>
              </a:ext>
            </a:extLst>
          </p:cNvPr>
          <p:cNvSpPr txBox="1"/>
          <p:nvPr/>
        </p:nvSpPr>
        <p:spPr>
          <a:xfrm>
            <a:off x="1956498" y="1243584"/>
            <a:ext cx="8279004"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20180510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各方法下的權重配置摘要統計（四捨五入至小數點第四位）</a:t>
            </a:r>
          </a:p>
        </p:txBody>
      </p:sp>
      <p:sp>
        <p:nvSpPr>
          <p:cNvPr id="16" name="橢圓 15">
            <a:extLst>
              <a:ext uri="{FF2B5EF4-FFF2-40B4-BE49-F238E27FC236}">
                <a16:creationId xmlns:a16="http://schemas.microsoft.com/office/drawing/2014/main" id="{B5E60F62-B235-48E7-84AA-0EA9D2939CD2}"/>
              </a:ext>
            </a:extLst>
          </p:cNvPr>
          <p:cNvSpPr/>
          <p:nvPr/>
        </p:nvSpPr>
        <p:spPr>
          <a:xfrm>
            <a:off x="4926330" y="308610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a:extLst>
              <a:ext uri="{FF2B5EF4-FFF2-40B4-BE49-F238E27FC236}">
                <a16:creationId xmlns:a16="http://schemas.microsoft.com/office/drawing/2014/main" id="{201139BD-C99D-43DA-B829-94B920B89944}"/>
              </a:ext>
            </a:extLst>
          </p:cNvPr>
          <p:cNvSpPr/>
          <p:nvPr/>
        </p:nvSpPr>
        <p:spPr>
          <a:xfrm>
            <a:off x="10096500" y="308991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DF562215-F4AB-43D1-AA4F-BED4CFA62639}"/>
              </a:ext>
            </a:extLst>
          </p:cNvPr>
          <p:cNvSpPr/>
          <p:nvPr/>
        </p:nvSpPr>
        <p:spPr>
          <a:xfrm>
            <a:off x="1011936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a16="http://schemas.microsoft.com/office/drawing/2014/main" id="{6E612508-AB44-44FC-911B-C0122CD0A928}"/>
              </a:ext>
            </a:extLst>
          </p:cNvPr>
          <p:cNvSpPr/>
          <p:nvPr/>
        </p:nvSpPr>
        <p:spPr>
          <a:xfrm>
            <a:off x="492633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3516317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animBg="1"/>
      <p:bldP spid="17" grpId="0" animBg="1"/>
      <p:bldP spid="18" grpId="0" animBg="1"/>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77CC7B7C-1171-4BFD-A287-A080D608054B}"/>
              </a:ext>
            </a:extLst>
          </p:cNvPr>
          <p:cNvGraphicFramePr>
            <a:graphicFrameLocks noGrp="1"/>
          </p:cNvGraphicFramePr>
          <p:nvPr>
            <p:extLst>
              <p:ext uri="{D42A27DB-BD31-4B8C-83A1-F6EECF244321}">
                <p14:modId xmlns:p14="http://schemas.microsoft.com/office/powerpoint/2010/main" val="2752000434"/>
              </p:ext>
            </p:extLst>
          </p:nvPr>
        </p:nvGraphicFramePr>
        <p:xfrm>
          <a:off x="1123948" y="1602772"/>
          <a:ext cx="9944103" cy="4295853"/>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0.0083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0.0333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0.0125</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0.0161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0.0077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0.0143</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0.0511</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0.0479</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0.0569</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0.0575</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7" name="文字方塊 6">
            <a:extLst>
              <a:ext uri="{FF2B5EF4-FFF2-40B4-BE49-F238E27FC236}">
                <a16:creationId xmlns:a16="http://schemas.microsoft.com/office/drawing/2014/main" id="{FED1960E-645C-4A33-9627-5BDAE12B2DEB}"/>
              </a:ext>
            </a:extLst>
          </p:cNvPr>
          <p:cNvSpPr txBox="1"/>
          <p:nvPr/>
        </p:nvSpPr>
        <p:spPr>
          <a:xfrm>
            <a:off x="1956498" y="1243584"/>
            <a:ext cx="8279004"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20180510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各方法下的權重配置摘要統計（四捨五入至小數點第四位）</a:t>
            </a:r>
          </a:p>
        </p:txBody>
      </p:sp>
      <p:sp>
        <p:nvSpPr>
          <p:cNvPr id="5" name="橢圓 4">
            <a:extLst>
              <a:ext uri="{FF2B5EF4-FFF2-40B4-BE49-F238E27FC236}">
                <a16:creationId xmlns:a16="http://schemas.microsoft.com/office/drawing/2014/main" id="{B9458D06-BD36-4BDB-9408-F1F13C7C7313}"/>
              </a:ext>
            </a:extLst>
          </p:cNvPr>
          <p:cNvSpPr/>
          <p:nvPr/>
        </p:nvSpPr>
        <p:spPr>
          <a:xfrm>
            <a:off x="4926330" y="308610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90E8C0FE-ECCA-442E-8E1A-D33E5B9E33BA}"/>
              </a:ext>
            </a:extLst>
          </p:cNvPr>
          <p:cNvSpPr/>
          <p:nvPr/>
        </p:nvSpPr>
        <p:spPr>
          <a:xfrm>
            <a:off x="10096500" y="3089910"/>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81B9D161-9A3B-424B-BCDC-CF31A78B5F89}"/>
              </a:ext>
            </a:extLst>
          </p:cNvPr>
          <p:cNvSpPr/>
          <p:nvPr/>
        </p:nvSpPr>
        <p:spPr>
          <a:xfrm>
            <a:off x="1011936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8CEA3F42-61E6-49B9-84EC-6DA8D9ED5786}"/>
              </a:ext>
            </a:extLst>
          </p:cNvPr>
          <p:cNvSpPr/>
          <p:nvPr/>
        </p:nvSpPr>
        <p:spPr>
          <a:xfrm>
            <a:off x="4926330" y="5479525"/>
            <a:ext cx="81153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473597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112014" y="92233"/>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446520"/>
            <a:ext cx="12192000" cy="411480"/>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2415651913"/>
              </p:ext>
            </p:extLst>
          </p:nvPr>
        </p:nvGraphicFramePr>
        <p:xfrm>
          <a:off x="1947862" y="708614"/>
          <a:ext cx="8296276" cy="5706300"/>
        </p:xfrm>
        <a:graphic>
          <a:graphicData uri="http://schemas.openxmlformats.org/drawingml/2006/table">
            <a:tbl>
              <a:tblPr/>
              <a:tblGrid>
                <a:gridCol w="2205502">
                  <a:extLst>
                    <a:ext uri="{9D8B030D-6E8A-4147-A177-3AD203B41FA5}">
                      <a16:colId xmlns:a16="http://schemas.microsoft.com/office/drawing/2014/main" val="1509484965"/>
                    </a:ext>
                  </a:extLst>
                </a:gridCol>
                <a:gridCol w="1051460">
                  <a:extLst>
                    <a:ext uri="{9D8B030D-6E8A-4147-A177-3AD203B41FA5}">
                      <a16:colId xmlns:a16="http://schemas.microsoft.com/office/drawing/2014/main" val="4018776741"/>
                    </a:ext>
                  </a:extLst>
                </a:gridCol>
                <a:gridCol w="1102750">
                  <a:extLst>
                    <a:ext uri="{9D8B030D-6E8A-4147-A177-3AD203B41FA5}">
                      <a16:colId xmlns:a16="http://schemas.microsoft.com/office/drawing/2014/main" val="3201627075"/>
                    </a:ext>
                  </a:extLst>
                </a:gridCol>
                <a:gridCol w="1538722">
                  <a:extLst>
                    <a:ext uri="{9D8B030D-6E8A-4147-A177-3AD203B41FA5}">
                      <a16:colId xmlns:a16="http://schemas.microsoft.com/office/drawing/2014/main" val="2547778631"/>
                    </a:ext>
                  </a:extLst>
                </a:gridCol>
                <a:gridCol w="1051460">
                  <a:extLst>
                    <a:ext uri="{9D8B030D-6E8A-4147-A177-3AD203B41FA5}">
                      <a16:colId xmlns:a16="http://schemas.microsoft.com/office/drawing/2014/main" val="2379296679"/>
                    </a:ext>
                  </a:extLst>
                </a:gridCol>
                <a:gridCol w="1346382">
                  <a:extLst>
                    <a:ext uri="{9D8B030D-6E8A-4147-A177-3AD203B41FA5}">
                      <a16:colId xmlns:a16="http://schemas.microsoft.com/office/drawing/2014/main" val="2447378780"/>
                    </a:ext>
                  </a:extLst>
                </a:gridCol>
              </a:tblGrid>
              <a:tr h="248100">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理論市場的回測績效（扣除</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10/30﹚</a:t>
                      </a:r>
                      <a:endPar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031969"/>
                  </a:ext>
                </a:extLst>
              </a:tr>
              <a:tr h="248100">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30,175,420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617.0464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1155182"/>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30,180,037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617.1408</a:t>
                      </a:r>
                    </a:p>
                  </a:txBody>
                  <a:tcPr marL="9525" marR="9525" marT="9525" marB="0" anchor="b">
                    <a:lnL>
                      <a:noFill/>
                    </a:lnL>
                    <a:lnR>
                      <a:noFill/>
                    </a:lnR>
                    <a:lnT>
                      <a:noFill/>
                    </a:lnT>
                    <a:lnB>
                      <a:noFill/>
                    </a:lnB>
                  </a:tcPr>
                </a:tc>
                <a:extLst>
                  <a:ext uri="{0D108BD9-81ED-4DB2-BD59-A6C34878D82A}">
                    <a16:rowId xmlns:a16="http://schemas.microsoft.com/office/drawing/2014/main" val="1656547711"/>
                  </a:ext>
                </a:extLst>
              </a:tr>
              <a:tr h="2481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30,384,291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621.3175</a:t>
                      </a:r>
                    </a:p>
                  </a:txBody>
                  <a:tcPr marL="9525" marR="9525" marT="9525" marB="0" anchor="b">
                    <a:lnL>
                      <a:noFill/>
                    </a:lnL>
                    <a:lnR>
                      <a:noFill/>
                    </a:lnR>
                    <a:lnT>
                      <a:noFill/>
                    </a:lnT>
                    <a:lnB>
                      <a:noFill/>
                    </a:lnB>
                  </a:tcPr>
                </a:tc>
                <a:extLst>
                  <a:ext uri="{0D108BD9-81ED-4DB2-BD59-A6C34878D82A}">
                    <a16:rowId xmlns:a16="http://schemas.microsoft.com/office/drawing/2014/main" val="371753510"/>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30,267,978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618.9391</a:t>
                      </a:r>
                    </a:p>
                  </a:txBody>
                  <a:tcPr marL="9525" marR="9525" marT="9525" marB="0" anchor="b">
                    <a:lnL>
                      <a:noFill/>
                    </a:lnL>
                    <a:lnR>
                      <a:noFill/>
                    </a:lnR>
                    <a:lnT>
                      <a:noFill/>
                    </a:lnT>
                    <a:lnB>
                      <a:noFill/>
                    </a:lnB>
                  </a:tcPr>
                </a:tc>
                <a:extLst>
                  <a:ext uri="{0D108BD9-81ED-4DB2-BD59-A6C34878D82A}">
                    <a16:rowId xmlns:a16="http://schemas.microsoft.com/office/drawing/2014/main" val="1911583889"/>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29,903,296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611.4818</a:t>
                      </a:r>
                    </a:p>
                  </a:txBody>
                  <a:tcPr marL="9525" marR="9525" marT="9525" marB="0" anchor="b">
                    <a:lnL>
                      <a:noFill/>
                    </a:lnL>
                    <a:lnR>
                      <a:noFill/>
                    </a:lnR>
                    <a:lnT>
                      <a:noFill/>
                    </a:lnT>
                    <a:lnB>
                      <a:noFill/>
                    </a:lnB>
                  </a:tcPr>
                </a:tc>
                <a:extLst>
                  <a:ext uri="{0D108BD9-81ED-4DB2-BD59-A6C34878D82A}">
                    <a16:rowId xmlns:a16="http://schemas.microsoft.com/office/drawing/2014/main" val="907867708"/>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28,755,392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588.0088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6209"/>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26,174,175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535.2264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461861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28,146,188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575.5514</a:t>
                      </a:r>
                    </a:p>
                  </a:txBody>
                  <a:tcPr marL="9525" marR="9525" marT="9525" marB="0" anchor="b">
                    <a:lnL>
                      <a:noFill/>
                    </a:lnL>
                    <a:lnR>
                      <a:noFill/>
                    </a:lnR>
                    <a:lnT>
                      <a:noFill/>
                    </a:lnT>
                    <a:lnB>
                      <a:noFill/>
                    </a:lnB>
                  </a:tcPr>
                </a:tc>
                <a:extLst>
                  <a:ext uri="{0D108BD9-81ED-4DB2-BD59-A6C34878D82A}">
                    <a16:rowId xmlns:a16="http://schemas.microsoft.com/office/drawing/2014/main" val="3333771541"/>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27,471,568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561.7563</a:t>
                      </a:r>
                    </a:p>
                  </a:txBody>
                  <a:tcPr marL="9525" marR="9525" marT="9525" marB="0" anchor="b">
                    <a:lnL>
                      <a:noFill/>
                    </a:lnL>
                    <a:lnR>
                      <a:noFill/>
                    </a:lnR>
                    <a:lnT>
                      <a:noFill/>
                    </a:lnT>
                    <a:lnB>
                      <a:noFill/>
                    </a:lnB>
                  </a:tcPr>
                </a:tc>
                <a:extLst>
                  <a:ext uri="{0D108BD9-81ED-4DB2-BD59-A6C34878D82A}">
                    <a16:rowId xmlns:a16="http://schemas.microsoft.com/office/drawing/2014/main" val="3225893855"/>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31,644,820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647.0936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711739"/>
                  </a:ext>
                </a:extLst>
              </a:tr>
              <a:tr h="248100">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 et 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0.5162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0.2578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2,252,160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3659759"/>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3.0431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8.1547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237,526</a:t>
                      </a:r>
                    </a:p>
                  </a:txBody>
                  <a:tcPr marL="9525" marR="9525" marT="9525" marB="0" anchor="b">
                    <a:lnL>
                      <a:noFill/>
                    </a:lnL>
                    <a:lnR>
                      <a:noFill/>
                    </a:lnR>
                    <a:lnT>
                      <a:noFill/>
                    </a:lnT>
                    <a:lnB>
                      <a:noFill/>
                    </a:lnB>
                  </a:tcPr>
                </a:tc>
                <a:extLst>
                  <a:ext uri="{0D108BD9-81ED-4DB2-BD59-A6C34878D82A}">
                    <a16:rowId xmlns:a16="http://schemas.microsoft.com/office/drawing/2014/main" val="348278015"/>
                  </a:ext>
                </a:extLst>
              </a:tr>
              <a:tr h="2481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9.3431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155,354</a:t>
                      </a:r>
                    </a:p>
                  </a:txBody>
                  <a:tcPr marL="9525" marR="9525" marT="9525" marB="0" anchor="b">
                    <a:lnL>
                      <a:noFill/>
                    </a:lnL>
                    <a:lnR>
                      <a:noFill/>
                    </a:lnR>
                    <a:lnT>
                      <a:noFill/>
                    </a:lnT>
                    <a:lnB>
                      <a:noFill/>
                    </a:lnB>
                  </a:tcPr>
                </a:tc>
                <a:extLst>
                  <a:ext uri="{0D108BD9-81ED-4DB2-BD59-A6C34878D82A}">
                    <a16:rowId xmlns:a16="http://schemas.microsoft.com/office/drawing/2014/main" val="3482104364"/>
                  </a:ext>
                </a:extLst>
              </a:tr>
              <a:tr h="248100">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2.8161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7.6374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224,514</a:t>
                      </a:r>
                    </a:p>
                  </a:txBody>
                  <a:tcPr marL="9525" marR="9525" marT="9525" marB="0" anchor="b">
                    <a:lnL>
                      <a:noFill/>
                    </a:lnL>
                    <a:lnR>
                      <a:noFill/>
                    </a:lnR>
                    <a:lnT>
                      <a:noFill/>
                    </a:lnT>
                    <a:lnB>
                      <a:noFill/>
                    </a:lnB>
                  </a:tcPr>
                </a:tc>
                <a:extLst>
                  <a:ext uri="{0D108BD9-81ED-4DB2-BD59-A6C34878D82A}">
                    <a16:rowId xmlns:a16="http://schemas.microsoft.com/office/drawing/2014/main" val="3688342766"/>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2.2525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5.5145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338,425</a:t>
                      </a:r>
                    </a:p>
                  </a:txBody>
                  <a:tcPr marL="9525" marR="9525" marT="9525" marB="0" anchor="b">
                    <a:lnL>
                      <a:noFill/>
                    </a:lnL>
                    <a:lnR>
                      <a:noFill/>
                    </a:lnR>
                    <a:lnT>
                      <a:noFill/>
                    </a:lnT>
                    <a:lnB>
                      <a:noFill/>
                    </a:lnB>
                  </a:tcPr>
                </a:tc>
                <a:extLst>
                  <a:ext uri="{0D108BD9-81ED-4DB2-BD59-A6C34878D82A}">
                    <a16:rowId xmlns:a16="http://schemas.microsoft.com/office/drawing/2014/main" val="3774744051"/>
                  </a:ext>
                </a:extLst>
              </a:tr>
              <a:tr h="248100">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1.3693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2.2938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794,992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21.7557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45,390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9814173"/>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3.3232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9.8821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187,616</a:t>
                      </a:r>
                    </a:p>
                  </a:txBody>
                  <a:tcPr marL="9525" marR="9525" marT="9525" marB="0" anchor="b">
                    <a:lnL>
                      <a:noFill/>
                    </a:lnL>
                    <a:lnR>
                      <a:noFill/>
                    </a:lnR>
                    <a:lnT>
                      <a:noFill/>
                    </a:lnT>
                    <a:lnB>
                      <a:noFill/>
                    </a:lnB>
                  </a:tcPr>
                </a:tc>
                <a:extLst>
                  <a:ext uri="{0D108BD9-81ED-4DB2-BD59-A6C34878D82A}">
                    <a16:rowId xmlns:a16="http://schemas.microsoft.com/office/drawing/2014/main" val="3547128120"/>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3.4692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20.8214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86,971</a:t>
                      </a:r>
                    </a:p>
                  </a:txBody>
                  <a:tcPr marL="9525" marR="9525" marT="9525" marB="0" anchor="b">
                    <a:lnL>
                      <a:noFill/>
                    </a:lnL>
                    <a:lnR>
                      <a:noFill/>
                    </a:lnR>
                    <a:lnT>
                      <a:noFill/>
                    </a:lnT>
                    <a:lnB>
                      <a:noFill/>
                    </a:lnB>
                  </a:tcPr>
                </a:tc>
                <a:extLst>
                  <a:ext uri="{0D108BD9-81ED-4DB2-BD59-A6C34878D82A}">
                    <a16:rowId xmlns:a16="http://schemas.microsoft.com/office/drawing/2014/main" val="1734261436"/>
                  </a:ext>
                </a:extLst>
              </a:tr>
              <a:tr h="248100">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3.3593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9.1264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225,346</a:t>
                      </a:r>
                    </a:p>
                  </a:txBody>
                  <a:tcPr marL="9525" marR="9525" marT="9525" marB="0" anchor="b">
                    <a:lnL>
                      <a:noFill/>
                    </a:lnL>
                    <a:lnR>
                      <a:noFill/>
                    </a:lnR>
                    <a:lnT>
                      <a:noFill/>
                    </a:lnT>
                    <a:lnB>
                      <a:noFill/>
                    </a:lnB>
                  </a:tcPr>
                </a:tc>
                <a:extLst>
                  <a:ext uri="{0D108BD9-81ED-4DB2-BD59-A6C34878D82A}">
                    <a16:rowId xmlns:a16="http://schemas.microsoft.com/office/drawing/2014/main" val="806717239"/>
                  </a:ext>
                </a:extLst>
              </a:tr>
            </a:tbl>
          </a:graphicData>
        </a:graphic>
      </p:graphicFrame>
      <p:sp>
        <p:nvSpPr>
          <p:cNvPr id="5" name="矩形: 圓角 4">
            <a:extLst>
              <a:ext uri="{FF2B5EF4-FFF2-40B4-BE49-F238E27FC236}">
                <a16:creationId xmlns:a16="http://schemas.microsoft.com/office/drawing/2014/main" id="{5C06ECA1-ED41-4946-8BF1-D32961E1F0CC}"/>
              </a:ext>
            </a:extLst>
          </p:cNvPr>
          <p:cNvSpPr/>
          <p:nvPr/>
        </p:nvSpPr>
        <p:spPr>
          <a:xfrm>
            <a:off x="7904162" y="988769"/>
            <a:ext cx="2116138" cy="2734363"/>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6C2AA721-49DA-4745-98C2-75D26FFF127E}"/>
              </a:ext>
            </a:extLst>
          </p:cNvPr>
          <p:cNvSpPr/>
          <p:nvPr/>
        </p:nvSpPr>
        <p:spPr>
          <a:xfrm>
            <a:off x="4210051" y="3723132"/>
            <a:ext cx="2038350" cy="2723388"/>
          </a:xfrm>
          <a:prstGeom prst="roundRect">
            <a:avLst/>
          </a:prstGeom>
          <a:noFill/>
          <a:ln w="190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8136B721-9C15-4F54-B945-D79A7C7A4A18}"/>
              </a:ext>
            </a:extLst>
          </p:cNvPr>
          <p:cNvSpPr/>
          <p:nvPr/>
        </p:nvSpPr>
        <p:spPr>
          <a:xfrm>
            <a:off x="4210051" y="5943601"/>
            <a:ext cx="979171" cy="279675"/>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73B1EC42-2B5D-4233-ADFB-F3B367F98C6A}"/>
              </a:ext>
            </a:extLst>
          </p:cNvPr>
          <p:cNvSpPr/>
          <p:nvPr/>
        </p:nvSpPr>
        <p:spPr>
          <a:xfrm>
            <a:off x="5189222" y="5455181"/>
            <a:ext cx="1059179" cy="279675"/>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83B4DE73-B412-435B-8D72-893CFAD45FDB}"/>
              </a:ext>
            </a:extLst>
          </p:cNvPr>
          <p:cNvSpPr/>
          <p:nvPr/>
        </p:nvSpPr>
        <p:spPr>
          <a:xfrm>
            <a:off x="7904162" y="3414698"/>
            <a:ext cx="2116138" cy="294132"/>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535840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年理論市場回測績效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a:extLst>
              <a:ext uri="{FF2B5EF4-FFF2-40B4-BE49-F238E27FC236}">
                <a16:creationId xmlns:a16="http://schemas.microsoft.com/office/drawing/2014/main" id="{269869FA-B195-4AF1-B5DC-4D9C79438381}"/>
              </a:ext>
            </a:extLst>
          </p:cNvPr>
          <p:cNvGraphicFramePr>
            <a:graphicFrameLocks noGrp="1"/>
          </p:cNvGraphicFramePr>
          <p:nvPr>
            <p:extLst>
              <p:ext uri="{D42A27DB-BD31-4B8C-83A1-F6EECF244321}">
                <p14:modId xmlns:p14="http://schemas.microsoft.com/office/powerpoint/2010/main" val="1145416768"/>
              </p:ext>
            </p:extLst>
          </p:nvPr>
        </p:nvGraphicFramePr>
        <p:xfrm>
          <a:off x="1545431" y="2274268"/>
          <a:ext cx="8745538" cy="2052169"/>
        </p:xfrm>
        <a:graphic>
          <a:graphicData uri="http://schemas.openxmlformats.org/drawingml/2006/table">
            <a:tbl>
              <a:tblPr/>
              <a:tblGrid>
                <a:gridCol w="2324935">
                  <a:extLst>
                    <a:ext uri="{9D8B030D-6E8A-4147-A177-3AD203B41FA5}">
                      <a16:colId xmlns:a16="http://schemas.microsoft.com/office/drawing/2014/main" val="1509484965"/>
                    </a:ext>
                  </a:extLst>
                </a:gridCol>
                <a:gridCol w="1108399">
                  <a:extLst>
                    <a:ext uri="{9D8B030D-6E8A-4147-A177-3AD203B41FA5}">
                      <a16:colId xmlns:a16="http://schemas.microsoft.com/office/drawing/2014/main" val="4018776741"/>
                    </a:ext>
                  </a:extLst>
                </a:gridCol>
                <a:gridCol w="1162466">
                  <a:extLst>
                    <a:ext uri="{9D8B030D-6E8A-4147-A177-3AD203B41FA5}">
                      <a16:colId xmlns:a16="http://schemas.microsoft.com/office/drawing/2014/main" val="3201627075"/>
                    </a:ext>
                  </a:extLst>
                </a:gridCol>
                <a:gridCol w="1622047">
                  <a:extLst>
                    <a:ext uri="{9D8B030D-6E8A-4147-A177-3AD203B41FA5}">
                      <a16:colId xmlns:a16="http://schemas.microsoft.com/office/drawing/2014/main" val="2547778631"/>
                    </a:ext>
                  </a:extLst>
                </a:gridCol>
                <a:gridCol w="1108399">
                  <a:extLst>
                    <a:ext uri="{9D8B030D-6E8A-4147-A177-3AD203B41FA5}">
                      <a16:colId xmlns:a16="http://schemas.microsoft.com/office/drawing/2014/main" val="2379296679"/>
                    </a:ext>
                  </a:extLst>
                </a:gridCol>
                <a:gridCol w="1419292">
                  <a:extLst>
                    <a:ext uri="{9D8B030D-6E8A-4147-A177-3AD203B41FA5}">
                      <a16:colId xmlns:a16="http://schemas.microsoft.com/office/drawing/2014/main" val="2447378780"/>
                    </a:ext>
                  </a:extLst>
                </a:gridCol>
              </a:tblGrid>
              <a:tr h="293167">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理論市場的回測績效（扣除</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10/30﹚</a:t>
                      </a:r>
                      <a:endPar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428817"/>
                  </a:ext>
                </a:extLst>
              </a:tr>
              <a:tr h="293167">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627170"/>
                  </a:ext>
                </a:extLst>
              </a:tr>
              <a:tr h="293167">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3.0431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8.1547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237,526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278015"/>
                  </a:ext>
                </a:extLst>
              </a:tr>
              <a:tr h="2931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9.3431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155,354</a:t>
                      </a:r>
                    </a:p>
                  </a:txBody>
                  <a:tcPr marL="9525" marR="9525" marT="9525" marB="0" anchor="ctr">
                    <a:lnL>
                      <a:noFill/>
                    </a:lnL>
                    <a:lnR>
                      <a:noFill/>
                    </a:lnR>
                    <a:lnT>
                      <a:noFill/>
                    </a:lnT>
                    <a:lnB>
                      <a:noFill/>
                    </a:lnB>
                  </a:tcPr>
                </a:tc>
                <a:extLst>
                  <a:ext uri="{0D108BD9-81ED-4DB2-BD59-A6C34878D82A}">
                    <a16:rowId xmlns:a16="http://schemas.microsoft.com/office/drawing/2014/main" val="536290689"/>
                  </a:ext>
                </a:extLst>
              </a:tr>
              <a:tr h="293167">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2.8161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7.6374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224,514</a:t>
                      </a:r>
                    </a:p>
                  </a:txBody>
                  <a:tcPr marL="9525" marR="9525" marT="9525" marB="0" anchor="ctr">
                    <a:lnL>
                      <a:noFill/>
                    </a:lnL>
                    <a:lnR>
                      <a:noFill/>
                    </a:lnR>
                    <a:lnT>
                      <a:noFill/>
                    </a:lnT>
                    <a:lnB>
                      <a:noFill/>
                    </a:lnB>
                  </a:tcPr>
                </a:tc>
                <a:extLst>
                  <a:ext uri="{0D108BD9-81ED-4DB2-BD59-A6C34878D82A}">
                    <a16:rowId xmlns:a16="http://schemas.microsoft.com/office/drawing/2014/main" val="3688342766"/>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5.5145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338,425</a:t>
                      </a:r>
                    </a:p>
                  </a:txBody>
                  <a:tcPr marL="9525" marR="9525" marT="9525" marB="0" anchor="ctr">
                    <a:lnL>
                      <a:noFill/>
                    </a:lnL>
                    <a:lnR>
                      <a:noFill/>
                    </a:lnR>
                    <a:lnT>
                      <a:noFill/>
                    </a:lnT>
                    <a:lnB>
                      <a:noFill/>
                    </a:lnB>
                  </a:tcPr>
                </a:tc>
                <a:extLst>
                  <a:ext uri="{0D108BD9-81ED-4DB2-BD59-A6C34878D82A}">
                    <a16:rowId xmlns:a16="http://schemas.microsoft.com/office/drawing/2014/main" val="3774744051"/>
                  </a:ext>
                </a:extLst>
              </a:tr>
              <a:tr h="293167">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1.3693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2.2938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0.7428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794,992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796564"/>
                  </a:ext>
                </a:extLst>
              </a:tr>
            </a:tbl>
          </a:graphicData>
        </a:graphic>
      </p:graphicFrame>
      <p:sp>
        <p:nvSpPr>
          <p:cNvPr id="7" name="矩形: 圓角 6">
            <a:extLst>
              <a:ext uri="{FF2B5EF4-FFF2-40B4-BE49-F238E27FC236}">
                <a16:creationId xmlns:a16="http://schemas.microsoft.com/office/drawing/2014/main" id="{07BA887C-1B47-42C2-ACB7-EFDF6DDA1FAB}"/>
              </a:ext>
            </a:extLst>
          </p:cNvPr>
          <p:cNvSpPr/>
          <p:nvPr/>
        </p:nvSpPr>
        <p:spPr>
          <a:xfrm>
            <a:off x="4023359" y="2560319"/>
            <a:ext cx="800101" cy="1766118"/>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2342091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946709396"/>
              </p:ext>
            </p:extLst>
          </p:nvPr>
        </p:nvGraphicFramePr>
        <p:xfrm>
          <a:off x="2294223" y="854305"/>
          <a:ext cx="7251030" cy="5910036"/>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63,152,520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1,176.97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53657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0.7769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62,172,156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1,158.70</a:t>
                      </a:r>
                    </a:p>
                  </a:txBody>
                  <a:tcPr marL="9525" marR="9525" marT="9525" marB="0" anchor="ctr">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14849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-115,584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-7.784</a:t>
                      </a:r>
                    </a:p>
                  </a:txBody>
                  <a:tcPr marL="9525" marR="9525" marT="9525" marB="0" anchor="b">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14849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0.8087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-8,587,606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-578.3289</a:t>
                      </a:r>
                    </a:p>
                  </a:txBody>
                  <a:tcPr marL="9525" marR="9525" marT="9525" marB="0" anchor="b">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14734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0.8163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0.8474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782,630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53.1173</a:t>
                      </a:r>
                    </a:p>
                  </a:txBody>
                  <a:tcPr marL="9525" marR="9525" marT="9525" marB="0" anchor="b">
                    <a:lnL>
                      <a:noFill/>
                    </a:lnL>
                    <a:lnR>
                      <a:noFill/>
                    </a:lnR>
                    <a:lnT>
                      <a:noFill/>
                    </a:lnT>
                    <a:lnB>
                      <a:noFill/>
                    </a:lnB>
                  </a:tcPr>
                </a:tc>
                <a:extLst>
                  <a:ext uri="{0D108BD9-81ED-4DB2-BD59-A6C34878D82A}">
                    <a16:rowId xmlns:a16="http://schemas.microsoft.com/office/drawing/2014/main" val="57994122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14734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0.8144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0.8474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-7,637,110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-518.3324</a:t>
                      </a:r>
                    </a:p>
                  </a:txBody>
                  <a:tcPr marL="9525" marR="9525" marT="9525" marB="0" anchor="b">
                    <a:lnL>
                      <a:noFill/>
                    </a:lnL>
                    <a:lnR>
                      <a:noFill/>
                    </a:lnR>
                    <a:lnT>
                      <a:noFill/>
                    </a:lnT>
                    <a:lnB>
                      <a:noFill/>
                    </a:lnB>
                  </a:tcPr>
                </a:tc>
                <a:extLst>
                  <a:ext uri="{0D108BD9-81ED-4DB2-BD59-A6C34878D82A}">
                    <a16:rowId xmlns:a16="http://schemas.microsoft.com/office/drawing/2014/main" val="2922960704"/>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14643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0.8425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686,472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46.8805</a:t>
                      </a:r>
                    </a:p>
                  </a:txBody>
                  <a:tcPr marL="9525" marR="9525" marT="9525" marB="0" anchor="b">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14643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0.8091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0.8425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-7,771,580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-530.7369</a:t>
                      </a:r>
                    </a:p>
                  </a:txBody>
                  <a:tcPr marL="9525" marR="9525" marT="9525" marB="0" anchor="b">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13885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-525,064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-37.8152</a:t>
                      </a:r>
                    </a:p>
                  </a:txBody>
                  <a:tcPr marL="9525" marR="9525" marT="9525" marB="0" anchor="b">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13885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0.8033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-10,276,325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-740.1026</a:t>
                      </a:r>
                    </a:p>
                  </a:txBody>
                  <a:tcPr marL="9525" marR="9525" marT="9525" marB="0" anchor="b">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11852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0.7984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-3,212,435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-271.0458</a:t>
                      </a:r>
                    </a:p>
                  </a:txBody>
                  <a:tcPr marL="9525" marR="9525" marT="9525" marB="0" anchor="b">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11852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0.7942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-15,910,131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-1342.4005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0.6993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-6,922,790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-1,603.98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4316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0.677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-21,113,599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-4,891.94</a:t>
                      </a:r>
                    </a:p>
                  </a:txBody>
                  <a:tcPr marL="9525" marR="9525" marT="9525" marB="0" anchor="b">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19158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0.8374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0.8318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4,063,406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212.0997</a:t>
                      </a:r>
                    </a:p>
                  </a:txBody>
                  <a:tcPr marL="9525" marR="9525" marT="9525" marB="0" anchor="b">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19158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0.8318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3,204,870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167.2863</a:t>
                      </a:r>
                    </a:p>
                  </a:txBody>
                  <a:tcPr marL="9525" marR="9525" marT="9525" marB="0" anchor="b">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17395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0.8283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2,795,941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160.7325</a:t>
                      </a:r>
                    </a:p>
                  </a:txBody>
                  <a:tcPr marL="9525" marR="9525" marT="9525" marB="0" anchor="b">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17395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0.8283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824,561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47.4022</a:t>
                      </a:r>
                    </a:p>
                  </a:txBody>
                  <a:tcPr marL="9525" marR="9525" marT="9525" marB="0" anchor="b">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18144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0.8602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0.8578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6,877,565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379.0545</a:t>
                      </a:r>
                    </a:p>
                  </a:txBody>
                  <a:tcPr marL="9525" marR="9525" marT="9525" marB="0" anchor="b">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18144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0.8578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5,739,019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316.304</a:t>
                      </a:r>
                    </a:p>
                  </a:txBody>
                  <a:tcPr marL="9525" marR="9525" marT="9525" marB="0" anchor="b">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2" name="矩形: 圓角 11">
            <a:extLst>
              <a:ext uri="{FF2B5EF4-FFF2-40B4-BE49-F238E27FC236}">
                <a16:creationId xmlns:a16="http://schemas.microsoft.com/office/drawing/2014/main" id="{79083202-0300-46B4-95A4-3CE281542783}"/>
              </a:ext>
            </a:extLst>
          </p:cNvPr>
          <p:cNvSpPr/>
          <p:nvPr/>
        </p:nvSpPr>
        <p:spPr>
          <a:xfrm>
            <a:off x="7506902" y="1935481"/>
            <a:ext cx="2038351" cy="2711885"/>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1D0BB24B-9CC8-493C-B274-5B7609B9A145}"/>
              </a:ext>
            </a:extLst>
          </p:cNvPr>
          <p:cNvSpPr/>
          <p:nvPr/>
        </p:nvSpPr>
        <p:spPr>
          <a:xfrm>
            <a:off x="2646747" y="4662611"/>
            <a:ext cx="2038351" cy="484633"/>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70454728-3498-435E-8979-8EB25D5796C9}"/>
              </a:ext>
            </a:extLst>
          </p:cNvPr>
          <p:cNvSpPr/>
          <p:nvPr/>
        </p:nvSpPr>
        <p:spPr>
          <a:xfrm>
            <a:off x="2560320" y="1950723"/>
            <a:ext cx="2274569" cy="2711885"/>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6AC1E0CF-CB28-4045-8DB8-274E40F7DB5C}"/>
              </a:ext>
            </a:extLst>
          </p:cNvPr>
          <p:cNvSpPr/>
          <p:nvPr/>
        </p:nvSpPr>
        <p:spPr>
          <a:xfrm>
            <a:off x="7506901" y="4662609"/>
            <a:ext cx="2038351" cy="552449"/>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2E42EF5E-648F-436F-887A-760F454FA864}"/>
              </a:ext>
            </a:extLst>
          </p:cNvPr>
          <p:cNvSpPr/>
          <p:nvPr/>
        </p:nvSpPr>
        <p:spPr>
          <a:xfrm>
            <a:off x="2646746" y="6265924"/>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4C7C3CC-DF49-44CE-BF9E-9D1F4172B75C}"/>
              </a:ext>
            </a:extLst>
          </p:cNvPr>
          <p:cNvSpPr/>
          <p:nvPr/>
        </p:nvSpPr>
        <p:spPr>
          <a:xfrm>
            <a:off x="7506900" y="6248466"/>
            <a:ext cx="2038351" cy="552449"/>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F28AA031-8660-4355-870A-4486EFEED2A8}"/>
              </a:ext>
            </a:extLst>
          </p:cNvPr>
          <p:cNvSpPr/>
          <p:nvPr/>
        </p:nvSpPr>
        <p:spPr>
          <a:xfrm>
            <a:off x="2646746" y="1429516"/>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A7E56A18-44FA-4F92-9542-36F97EAA72F1}"/>
              </a:ext>
            </a:extLst>
          </p:cNvPr>
          <p:cNvSpPr/>
          <p:nvPr/>
        </p:nvSpPr>
        <p:spPr>
          <a:xfrm>
            <a:off x="7506899" y="1429515"/>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661825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P spid="14" grpId="0" animBg="1"/>
      <p:bldP spid="17" grpId="0" animBg="1"/>
      <p:bldP spid="18" grpId="0" animBg="1"/>
      <p:bldP spid="19" grpId="0" animBg="1"/>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2371288236"/>
              </p:ext>
            </p:extLst>
          </p:nvPr>
        </p:nvGraphicFramePr>
        <p:xfrm>
          <a:off x="2294223" y="854305"/>
          <a:ext cx="7251030" cy="5910036"/>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實務市場的回測績效（扣除</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10/30﹚</a:t>
                      </a:r>
                      <a:endPar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0.7571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3,861,763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78.9678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48903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0.7562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3,263,612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66.7364</a:t>
                      </a:r>
                    </a:p>
                  </a:txBody>
                  <a:tcPr marL="9525" marR="9525" marT="9525" marB="0" anchor="ctr">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14776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0.8104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0.8405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-847,118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-57.33</a:t>
                      </a:r>
                    </a:p>
                  </a:txBody>
                  <a:tcPr marL="9525" marR="9525" marT="9525" marB="0" anchor="ctr">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14776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0.8405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-9,255,487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-626.39</a:t>
                      </a:r>
                    </a:p>
                  </a:txBody>
                  <a:tcPr marL="9525" marR="9525" marT="9525" marB="0" anchor="ctr">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14679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0.8156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-510,240</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-34.7599</a:t>
                      </a:r>
                    </a:p>
                  </a:txBody>
                  <a:tcPr marL="9525" marR="9525" marT="9525" marB="0" anchor="b">
                    <a:lnL>
                      <a:noFill/>
                    </a:lnL>
                    <a:lnR>
                      <a:noFill/>
                    </a:lnR>
                    <a:lnT>
                      <a:noFill/>
                    </a:lnT>
                    <a:lnB>
                      <a:noFill/>
                    </a:lnB>
                  </a:tcPr>
                </a:tc>
                <a:extLst>
                  <a:ext uri="{0D108BD9-81ED-4DB2-BD59-A6C34878D82A}">
                    <a16:rowId xmlns:a16="http://schemas.microsoft.com/office/drawing/2014/main" val="57994122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14679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0.8137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-8,863,031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-603.7898</a:t>
                      </a:r>
                    </a:p>
                  </a:txBody>
                  <a:tcPr marL="9525" marR="9525" marT="9525" marB="0" anchor="b">
                    <a:lnL>
                      <a:noFill/>
                    </a:lnL>
                    <a:lnR>
                      <a:noFill/>
                    </a:lnR>
                    <a:lnT>
                      <a:noFill/>
                    </a:lnT>
                    <a:lnB>
                      <a:noFill/>
                    </a:lnB>
                  </a:tcPr>
                </a:tc>
                <a:extLst>
                  <a:ext uri="{0D108BD9-81ED-4DB2-BD59-A6C34878D82A}">
                    <a16:rowId xmlns:a16="http://schemas.microsoft.com/office/drawing/2014/main" val="2922960704"/>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14585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0.8112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0.8418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-755,367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-51.7907</a:t>
                      </a:r>
                    </a:p>
                  </a:txBody>
                  <a:tcPr marL="9525" marR="9525" marT="9525" marB="0" anchor="b">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14585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0.8084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0.8418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-9,146,569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-627.1216</a:t>
                      </a:r>
                    </a:p>
                  </a:txBody>
                  <a:tcPr marL="9525" marR="9525" marT="9525" marB="0" anchor="b">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13813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-2,240,104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-162.1736</a:t>
                      </a:r>
                    </a:p>
                  </a:txBody>
                  <a:tcPr marL="9525" marR="9525" marT="9525" marB="0" anchor="b">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13813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0.8023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0.8341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-11,938,305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-864.2804</a:t>
                      </a:r>
                    </a:p>
                  </a:txBody>
                  <a:tcPr marL="9525" marR="9525" marT="9525" marB="0" anchor="b">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11789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0.7974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-5,789,305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-491.0768</a:t>
                      </a:r>
                    </a:p>
                  </a:txBody>
                  <a:tcPr marL="9525" marR="9525" marT="9525" marB="0" anchor="b">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11789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0.7931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-18,410,958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-1561.7065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-8,469,621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-1,975.65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4287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0.6753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-22,579,191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-5266.8978</a:t>
                      </a:r>
                    </a:p>
                  </a:txBody>
                  <a:tcPr marL="9525" marR="9525" marT="9525" marB="0" anchor="b">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19144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0.8372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0.8317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4,060,294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212.0922</a:t>
                      </a:r>
                    </a:p>
                  </a:txBody>
                  <a:tcPr marL="9525" marR="9525" marT="9525" marB="0" anchor="b">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19144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0.8317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3,201,758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167.246</a:t>
                      </a:r>
                    </a:p>
                  </a:txBody>
                  <a:tcPr marL="9525" marR="9525" marT="9525" marB="0" anchor="b">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17361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2,774,787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159.8287</a:t>
                      </a:r>
                    </a:p>
                  </a:txBody>
                  <a:tcPr marL="9525" marR="9525" marT="9525" marB="0" anchor="b">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17361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0.8245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803,406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46.2765</a:t>
                      </a:r>
                    </a:p>
                  </a:txBody>
                  <a:tcPr marL="9525" marR="9525" marT="9525" marB="0" anchor="b">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18011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0.8591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6,641,631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368.7542</a:t>
                      </a:r>
                    </a:p>
                  </a:txBody>
                  <a:tcPr marL="9525" marR="9525" marT="9525" marB="0" anchor="b">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18011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5,503,086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305.5403</a:t>
                      </a:r>
                    </a:p>
                  </a:txBody>
                  <a:tcPr marL="9525" marR="9525" marT="9525" marB="0" anchor="b">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7" name="矩形: 圓角 16">
            <a:extLst>
              <a:ext uri="{FF2B5EF4-FFF2-40B4-BE49-F238E27FC236}">
                <a16:creationId xmlns:a16="http://schemas.microsoft.com/office/drawing/2014/main" id="{2E42EF5E-648F-436F-887A-760F454FA864}"/>
              </a:ext>
            </a:extLst>
          </p:cNvPr>
          <p:cNvSpPr/>
          <p:nvPr/>
        </p:nvSpPr>
        <p:spPr>
          <a:xfrm>
            <a:off x="2646746" y="6265924"/>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4C7C3CC-DF49-44CE-BF9E-9D1F4172B75C}"/>
              </a:ext>
            </a:extLst>
          </p:cNvPr>
          <p:cNvSpPr/>
          <p:nvPr/>
        </p:nvSpPr>
        <p:spPr>
          <a:xfrm>
            <a:off x="7642860" y="6248466"/>
            <a:ext cx="1902394" cy="552449"/>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538792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296141" y="520391"/>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1.2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研究動機</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7A910AA-64F5-4E24-AE6D-B3DB637ADBDE}"/>
              </a:ext>
            </a:extLst>
          </p:cNvPr>
          <p:cNvSpPr txBox="1"/>
          <p:nvPr/>
        </p:nvSpPr>
        <p:spPr>
          <a:xfrm>
            <a:off x="534264" y="1588622"/>
            <a:ext cx="10790959" cy="1384995"/>
          </a:xfrm>
          <a:prstGeom prst="rect">
            <a:avLst/>
          </a:prstGeom>
          <a:noFill/>
        </p:spPr>
        <p:txBody>
          <a:bodyPr wrap="square">
            <a:spAutoFit/>
          </a:bodyPr>
          <a:lstStyle/>
          <a:p>
            <a:pPr algn="just" rtl="0">
              <a:spcBef>
                <a:spcPts val="0"/>
              </a:spcBef>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我們發現配對交易策略進入實務市場後，若單日有大量配對被開倉將導致策略曝險急遽上升；此外，大量成分股被同時使用亦會引發嚴重的滑價懲罰，進而大幅侵蝕獲利。</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a:extLst>
              <a:ext uri="{FF2B5EF4-FFF2-40B4-BE49-F238E27FC236}">
                <a16:creationId xmlns:a16="http://schemas.microsoft.com/office/drawing/2014/main" id="{D8D49D7E-8057-45DC-AA43-BD95589BB119}"/>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圖片 4">
            <a:extLst>
              <a:ext uri="{FF2B5EF4-FFF2-40B4-BE49-F238E27FC236}">
                <a16:creationId xmlns:a16="http://schemas.microsoft.com/office/drawing/2014/main" id="{F05BDC00-E655-43C7-87A3-2ABCDDCE3090}"/>
              </a:ext>
            </a:extLst>
          </p:cNvPr>
          <p:cNvPicPr>
            <a:picLocks noChangeAspect="1"/>
          </p:cNvPicPr>
          <p:nvPr/>
        </p:nvPicPr>
        <p:blipFill>
          <a:blip r:embed="rId4"/>
          <a:stretch>
            <a:fillRect/>
          </a:stretch>
        </p:blipFill>
        <p:spPr>
          <a:xfrm>
            <a:off x="1417986" y="909614"/>
            <a:ext cx="9356027" cy="5038771"/>
          </a:xfrm>
          <a:prstGeom prst="rect">
            <a:avLst/>
          </a:prstGeom>
        </p:spPr>
      </p:pic>
    </p:spTree>
    <p:custDataLst>
      <p:tags r:id="rId1"/>
    </p:custDataLst>
    <p:extLst>
      <p:ext uri="{BB962C8B-B14F-4D97-AF65-F5344CB8AC3E}">
        <p14:creationId xmlns:p14="http://schemas.microsoft.com/office/powerpoint/2010/main" val="2292768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3119740036"/>
              </p:ext>
            </p:extLst>
          </p:nvPr>
        </p:nvGraphicFramePr>
        <p:xfrm>
          <a:off x="2294223" y="854305"/>
          <a:ext cx="7251030" cy="5910036"/>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實務市場的風險指標</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0.3241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1.8849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2,859,641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0.3205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1.8442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0.2535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2,881,125</a:t>
                      </a:r>
                    </a:p>
                  </a:txBody>
                  <a:tcPr marL="9525" marR="9525" marT="9525" marB="0" anchor="ctr">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-0.0099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-0.0215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0.2744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0.1809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688,863</a:t>
                      </a:r>
                    </a:p>
                  </a:txBody>
                  <a:tcPr marL="9525" marR="9525" marT="9525" marB="0" anchor="b">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-0.6229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-0.6427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0.1531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0.0888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8,465,659</a:t>
                      </a:r>
                    </a:p>
                  </a:txBody>
                  <a:tcPr marL="9525" marR="9525" marT="9525" marB="0" anchor="b">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0.1328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0.2826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0.1831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669,771</a:t>
                      </a:r>
                    </a:p>
                  </a:txBody>
                  <a:tcPr marL="9525" marR="9525" marT="9525" marB="0" anchor="b">
                    <a:lnL>
                      <a:noFill/>
                    </a:lnL>
                    <a:lnR>
                      <a:noFill/>
                    </a:lnR>
                    <a:lnT>
                      <a:noFill/>
                    </a:lnT>
                    <a:lnB>
                      <a:noFill/>
                    </a:lnB>
                  </a:tcPr>
                </a:tc>
                <a:extLst>
                  <a:ext uri="{0D108BD9-81ED-4DB2-BD59-A6C34878D82A}">
                    <a16:rowId xmlns:a16="http://schemas.microsoft.com/office/drawing/2014/main" val="57994122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-0.3918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-0.5746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0.0897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7,511,468</a:t>
                      </a:r>
                    </a:p>
                  </a:txBody>
                  <a:tcPr marL="9525" marR="9525" marT="9525" marB="0" anchor="b">
                    <a:lnL>
                      <a:noFill/>
                    </a:lnL>
                    <a:lnR>
                      <a:noFill/>
                    </a:lnR>
                    <a:lnT>
                      <a:noFill/>
                    </a:lnT>
                    <a:lnB>
                      <a:noFill/>
                    </a:lnB>
                  </a:tcPr>
                </a:tc>
                <a:extLst>
                  <a:ext uri="{0D108BD9-81ED-4DB2-BD59-A6C34878D82A}">
                    <a16:rowId xmlns:a16="http://schemas.microsoft.com/office/drawing/2014/main" val="2922960704"/>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0.1104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0.2618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0.1778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610,630</a:t>
                      </a:r>
                    </a:p>
                  </a:txBody>
                  <a:tcPr marL="9525" marR="9525" marT="9525" marB="0" anchor="b">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-0.3726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-0.5697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0.1486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0.0883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7,660,042</a:t>
                      </a:r>
                    </a:p>
                  </a:txBody>
                  <a:tcPr marL="9525" marR="9525" marT="9525" marB="0" anchor="b">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-0.0222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-0.0608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0.2364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0.1862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1,424,731</a:t>
                      </a:r>
                    </a:p>
                  </a:txBody>
                  <a:tcPr marL="9525" marR="9525" marT="9525" marB="0" anchor="b">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-0.4063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-0.5951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0.1391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0.0926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10,159,812</a:t>
                      </a:r>
                    </a:p>
                  </a:txBody>
                  <a:tcPr marL="9525" marR="9525" marT="9525" marB="0" anchor="b">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-0.0934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-0.1927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0.2121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0.1674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4,043,006</a:t>
                      </a:r>
                    </a:p>
                  </a:txBody>
                  <a:tcPr marL="9525" marR="9525" marT="9525" marB="0" anchor="b">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-0.5974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0.1184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15,717,377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-0.4774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6,911,869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-0.7364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-0.7488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-0.0737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21,070,802</a:t>
                      </a:r>
                    </a:p>
                  </a:txBody>
                  <a:tcPr marL="9525" marR="9525" marT="9525" marB="0" anchor="b">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1.1646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3.2226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0.3626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0.1931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81,359</a:t>
                      </a:r>
                    </a:p>
                  </a:txBody>
                  <a:tcPr marL="9525" marR="9525" marT="9525" marB="0" anchor="b">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0.7652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1.5468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0.3023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0.1552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105,578</a:t>
                      </a:r>
                    </a:p>
                  </a:txBody>
                  <a:tcPr marL="9525" marR="9525" marT="9525" marB="0" anchor="b">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0.6259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1.312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0.3224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0.1775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102,317</a:t>
                      </a:r>
                    </a:p>
                  </a:txBody>
                  <a:tcPr marL="9525" marR="9525" marT="9525" marB="0" anchor="b">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0.1497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0.2242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0.2501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0.1319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177,083</a:t>
                      </a:r>
                    </a:p>
                  </a:txBody>
                  <a:tcPr marL="9525" marR="9525" marT="9525" marB="0" anchor="b">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0.8339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7.0266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0.3667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0.3013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32,644</a:t>
                      </a:r>
                    </a:p>
                  </a:txBody>
                  <a:tcPr marL="9525" marR="9525" marT="9525" marB="0" anchor="b">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0.6313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2.469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0.3167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0.2255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105,578</a:t>
                      </a:r>
                    </a:p>
                  </a:txBody>
                  <a:tcPr marL="9525" marR="9525" marT="9525" marB="0" anchor="b">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7" name="矩形: 圓角 16">
            <a:extLst>
              <a:ext uri="{FF2B5EF4-FFF2-40B4-BE49-F238E27FC236}">
                <a16:creationId xmlns:a16="http://schemas.microsoft.com/office/drawing/2014/main" id="{2E42EF5E-648F-436F-887A-760F454FA864}"/>
              </a:ext>
            </a:extLst>
          </p:cNvPr>
          <p:cNvSpPr/>
          <p:nvPr/>
        </p:nvSpPr>
        <p:spPr>
          <a:xfrm>
            <a:off x="2646746" y="6265924"/>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4C7C3CC-DF49-44CE-BF9E-9D1F4172B75C}"/>
              </a:ext>
            </a:extLst>
          </p:cNvPr>
          <p:cNvSpPr/>
          <p:nvPr/>
        </p:nvSpPr>
        <p:spPr>
          <a:xfrm>
            <a:off x="6206490" y="6232015"/>
            <a:ext cx="560070" cy="552449"/>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F28AA031-8660-4355-870A-4486EFEED2A8}"/>
              </a:ext>
            </a:extLst>
          </p:cNvPr>
          <p:cNvSpPr/>
          <p:nvPr/>
        </p:nvSpPr>
        <p:spPr>
          <a:xfrm>
            <a:off x="2646746" y="5189986"/>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A7E56A18-44FA-4F92-9542-36F97EAA72F1}"/>
              </a:ext>
            </a:extLst>
          </p:cNvPr>
          <p:cNvSpPr/>
          <p:nvPr/>
        </p:nvSpPr>
        <p:spPr>
          <a:xfrm>
            <a:off x="5200650" y="5189985"/>
            <a:ext cx="754380"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974867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4" y="269531"/>
            <a:ext cx="67294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AB426A7F-C0D7-4A9A-B4FD-693F1A8E3473}"/>
              </a:ext>
            </a:extLst>
          </p:cNvPr>
          <p:cNvGraphicFramePr>
            <a:graphicFrameLocks noGrp="1"/>
          </p:cNvGraphicFramePr>
          <p:nvPr>
            <p:extLst>
              <p:ext uri="{D42A27DB-BD31-4B8C-83A1-F6EECF244321}">
                <p14:modId xmlns:p14="http://schemas.microsoft.com/office/powerpoint/2010/main" val="3722025415"/>
              </p:ext>
            </p:extLst>
          </p:nvPr>
        </p:nvGraphicFramePr>
        <p:xfrm>
          <a:off x="2294223" y="854305"/>
          <a:ext cx="7251030" cy="5910036"/>
        </p:xfrm>
        <a:graphic>
          <a:graphicData uri="http://schemas.openxmlformats.org/drawingml/2006/table">
            <a:tbl>
              <a:tblPr/>
              <a:tblGrid>
                <a:gridCol w="2797743">
                  <a:extLst>
                    <a:ext uri="{9D8B030D-6E8A-4147-A177-3AD203B41FA5}">
                      <a16:colId xmlns:a16="http://schemas.microsoft.com/office/drawing/2014/main" val="3073337642"/>
                    </a:ext>
                  </a:extLst>
                </a:gridCol>
                <a:gridCol w="988193">
                  <a:extLst>
                    <a:ext uri="{9D8B030D-6E8A-4147-A177-3AD203B41FA5}">
                      <a16:colId xmlns:a16="http://schemas.microsoft.com/office/drawing/2014/main" val="1038030931"/>
                    </a:ext>
                  </a:extLst>
                </a:gridCol>
                <a:gridCol w="782854">
                  <a:extLst>
                    <a:ext uri="{9D8B030D-6E8A-4147-A177-3AD203B41FA5}">
                      <a16:colId xmlns:a16="http://schemas.microsoft.com/office/drawing/2014/main" val="1378901992"/>
                    </a:ext>
                  </a:extLst>
                </a:gridCol>
                <a:gridCol w="693019">
                  <a:extLst>
                    <a:ext uri="{9D8B030D-6E8A-4147-A177-3AD203B41FA5}">
                      <a16:colId xmlns:a16="http://schemas.microsoft.com/office/drawing/2014/main" val="1904297339"/>
                    </a:ext>
                  </a:extLst>
                </a:gridCol>
                <a:gridCol w="1052362">
                  <a:extLst>
                    <a:ext uri="{9D8B030D-6E8A-4147-A177-3AD203B41FA5}">
                      <a16:colId xmlns:a16="http://schemas.microsoft.com/office/drawing/2014/main" val="333938740"/>
                    </a:ext>
                  </a:extLst>
                </a:gridCol>
                <a:gridCol w="936859">
                  <a:extLst>
                    <a:ext uri="{9D8B030D-6E8A-4147-A177-3AD203B41FA5}">
                      <a16:colId xmlns:a16="http://schemas.microsoft.com/office/drawing/2014/main" val="1032265740"/>
                    </a:ext>
                  </a:extLst>
                </a:gridCol>
              </a:tblGrid>
              <a:tr h="268638">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實務市場的風險指標（扣除</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10/30﹚</a:t>
                      </a:r>
                      <a:endPar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59047543"/>
                  </a:ext>
                </a:extLst>
              </a:tr>
              <a:tr h="268638">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359435"/>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0.1095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0.1489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2,859,641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4472588"/>
                  </a:ext>
                </a:extLst>
              </a:tr>
              <a:tr h="268638">
                <a:tc>
                  <a:txBody>
                    <a:bodyPr/>
                    <a:lstStyle/>
                    <a:p>
                      <a:pPr marL="0" algn="ctr" defTabSz="914400" rtl="0" eaLnBrk="1" fontAlgn="ctr" latinLnBrk="0" hangingPunct="1"/>
                      <a:r>
                        <a:rPr lang="en-US" sz="1200" b="0" i="0" u="none" strike="noStrike" kern="1200" dirty="0" err="1">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Ti</a:t>
                      </a: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et 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0.0923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0.1026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0.1452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0.0855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2,881,125</a:t>
                      </a:r>
                    </a:p>
                  </a:txBody>
                  <a:tcPr marL="9525" marR="9525" marT="9525" marB="0" anchor="ctr">
                    <a:lnL>
                      <a:noFill/>
                    </a:lnL>
                    <a:lnR>
                      <a:noFill/>
                    </a:lnR>
                    <a:lnT>
                      <a:noFill/>
                    </a:lnT>
                    <a:lnB>
                      <a:noFill/>
                    </a:lnB>
                  </a:tcPr>
                </a:tc>
                <a:extLst>
                  <a:ext uri="{0D108BD9-81ED-4DB2-BD59-A6C34878D82A}">
                    <a16:rowId xmlns:a16="http://schemas.microsoft.com/office/drawing/2014/main" val="2509375005"/>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-0.1295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0.2922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0.1639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688,863</a:t>
                      </a:r>
                    </a:p>
                  </a:txBody>
                  <a:tcPr marL="9525" marR="9525" marT="9525" marB="0" anchor="ctr">
                    <a:lnL>
                      <a:noFill/>
                    </a:lnL>
                    <a:lnR>
                      <a:noFill/>
                    </a:lnR>
                    <a:lnT>
                      <a:noFill/>
                    </a:lnT>
                    <a:lnB>
                      <a:noFill/>
                    </a:lnB>
                  </a:tcPr>
                </a:tc>
                <a:extLst>
                  <a:ext uri="{0D108BD9-81ED-4DB2-BD59-A6C34878D82A}">
                    <a16:rowId xmlns:a16="http://schemas.microsoft.com/office/drawing/2014/main" val="1452126513"/>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-0.9334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-0.6949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0.1465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0.0761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8,465,659</a:t>
                      </a:r>
                    </a:p>
                  </a:txBody>
                  <a:tcPr marL="9525" marR="9525" marT="9525" marB="0" anchor="ctr">
                    <a:lnL>
                      <a:noFill/>
                    </a:lnL>
                    <a:lnR>
                      <a:noFill/>
                    </a:lnR>
                    <a:lnT>
                      <a:noFill/>
                    </a:lnT>
                    <a:lnB>
                      <a:noFill/>
                    </a:lnB>
                  </a:tcPr>
                </a:tc>
                <a:extLst>
                  <a:ext uri="{0D108BD9-81ED-4DB2-BD59-A6C34878D82A}">
                    <a16:rowId xmlns:a16="http://schemas.microsoft.com/office/drawing/2014/main" val="152014501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-0.0721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-0.0869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0.3039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0.1686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669,771</a:t>
                      </a:r>
                    </a:p>
                  </a:txBody>
                  <a:tcPr marL="9525" marR="9525" marT="9525" marB="0" anchor="b">
                    <a:lnL>
                      <a:noFill/>
                    </a:lnL>
                    <a:lnR>
                      <a:noFill/>
                    </a:lnR>
                    <a:lnT>
                      <a:noFill/>
                    </a:lnT>
                    <a:lnB>
                      <a:noFill/>
                    </a:lnB>
                  </a:tcPr>
                </a:tc>
                <a:extLst>
                  <a:ext uri="{0D108BD9-81ED-4DB2-BD59-A6C34878D82A}">
                    <a16:rowId xmlns:a16="http://schemas.microsoft.com/office/drawing/2014/main" val="57994122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-0.8764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-0.6692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0.1546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0.0792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7,511,468</a:t>
                      </a:r>
                    </a:p>
                  </a:txBody>
                  <a:tcPr marL="9525" marR="9525" marT="9525" marB="0" anchor="b">
                    <a:lnL>
                      <a:noFill/>
                    </a:lnL>
                    <a:lnR>
                      <a:noFill/>
                    </a:lnR>
                    <a:lnT>
                      <a:noFill/>
                    </a:lnT>
                    <a:lnB>
                      <a:noFill/>
                    </a:lnB>
                  </a:tcPr>
                </a:tc>
                <a:extLst>
                  <a:ext uri="{0D108BD9-81ED-4DB2-BD59-A6C34878D82A}">
                    <a16:rowId xmlns:a16="http://schemas.microsoft.com/office/drawing/2014/main" val="2922960704"/>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-0.1032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-0.1219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0.2883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0.1602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610,630</a:t>
                      </a:r>
                    </a:p>
                  </a:txBody>
                  <a:tcPr marL="9525" marR="9525" marT="9525" marB="0" anchor="b">
                    <a:lnL>
                      <a:noFill/>
                    </a:lnL>
                    <a:lnR>
                      <a:noFill/>
                    </a:lnR>
                    <a:lnT>
                      <a:noFill/>
                    </a:lnT>
                    <a:lnB>
                      <a:noFill/>
                    </a:lnB>
                  </a:tcPr>
                </a:tc>
                <a:extLst>
                  <a:ext uri="{0D108BD9-81ED-4DB2-BD59-A6C34878D82A}">
                    <a16:rowId xmlns:a16="http://schemas.microsoft.com/office/drawing/2014/main" val="3793900616"/>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-0.8866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-0.6729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0.1454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0.0752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7,660,042</a:t>
                      </a:r>
                    </a:p>
                  </a:txBody>
                  <a:tcPr marL="9525" marR="9525" marT="9525" marB="0" anchor="b">
                    <a:lnL>
                      <a:noFill/>
                    </a:lnL>
                    <a:lnR>
                      <a:noFill/>
                    </a:lnR>
                    <a:lnT>
                      <a:noFill/>
                    </a:lnT>
                    <a:lnB>
                      <a:noFill/>
                    </a:lnB>
                  </a:tcPr>
                </a:tc>
                <a:extLst>
                  <a:ext uri="{0D108BD9-81ED-4DB2-BD59-A6C34878D82A}">
                    <a16:rowId xmlns:a16="http://schemas.microsoft.com/office/drawing/2014/main" val="2392025290"/>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-0.243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-0.2604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0.1555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1,424,731</a:t>
                      </a:r>
                    </a:p>
                  </a:txBody>
                  <a:tcPr marL="9525" marR="9525" marT="9525" marB="0" anchor="b">
                    <a:lnL>
                      <a:noFill/>
                    </a:lnL>
                    <a:lnR>
                      <a:noFill/>
                    </a:lnR>
                    <a:lnT>
                      <a:noFill/>
                    </a:lnT>
                    <a:lnB>
                      <a:noFill/>
                    </a:lnB>
                  </a:tcPr>
                </a:tc>
                <a:extLst>
                  <a:ext uri="{0D108BD9-81ED-4DB2-BD59-A6C34878D82A}">
                    <a16:rowId xmlns:a16="http://schemas.microsoft.com/office/drawing/2014/main" val="3330868869"/>
                  </a:ext>
                </a:extLst>
              </a:tr>
              <a:tr h="268638">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-0.9479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-0.6939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0.1331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0.0697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10,159,812</a:t>
                      </a:r>
                    </a:p>
                  </a:txBody>
                  <a:tcPr marL="9525" marR="9525" marT="9525" marB="0" anchor="b">
                    <a:lnL>
                      <a:noFill/>
                    </a:lnL>
                    <a:lnR>
                      <a:noFill/>
                    </a:lnR>
                    <a:lnT>
                      <a:noFill/>
                    </a:lnT>
                    <a:lnB>
                      <a:noFill/>
                    </a:lnB>
                  </a:tcPr>
                </a:tc>
                <a:extLst>
                  <a:ext uri="{0D108BD9-81ED-4DB2-BD59-A6C34878D82A}">
                    <a16:rowId xmlns:a16="http://schemas.microsoft.com/office/drawing/2014/main" val="2901269510"/>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-0.3566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-0.3487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0.2391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0.1347</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4,043,006</a:t>
                      </a:r>
                    </a:p>
                  </a:txBody>
                  <a:tcPr marL="9525" marR="9525" marT="9525" marB="0" anchor="b">
                    <a:lnL>
                      <a:noFill/>
                    </a:lnL>
                    <a:lnR>
                      <a:noFill/>
                    </a:lnR>
                    <a:lnT>
                      <a:noFill/>
                    </a:lnT>
                    <a:lnB>
                      <a:noFill/>
                    </a:lnB>
                  </a:tcPr>
                </a:tc>
                <a:extLst>
                  <a:ext uri="{0D108BD9-81ED-4DB2-BD59-A6C34878D82A}">
                    <a16:rowId xmlns:a16="http://schemas.microsoft.com/office/drawing/2014/main" val="2928374973"/>
                  </a:ext>
                </a:extLst>
              </a:tr>
              <a:tr h="268638">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 </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 ticks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-0.9549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0.1041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15,717,377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04824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1 tick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-0.6987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-0.5867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6,911,869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1843510"/>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-0.8043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-0.1393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-0.0855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21,070,802</a:t>
                      </a:r>
                    </a:p>
                  </a:txBody>
                  <a:tcPr marL="9525" marR="9525" marT="9525" marB="0" anchor="b">
                    <a:lnL>
                      <a:noFill/>
                    </a:lnL>
                    <a:lnR>
                      <a:noFill/>
                    </a:lnR>
                    <a:lnT>
                      <a:noFill/>
                    </a:lnT>
                    <a:lnB>
                      <a:noFill/>
                    </a:lnB>
                  </a:tcPr>
                </a:tc>
                <a:extLst>
                  <a:ext uri="{0D108BD9-81ED-4DB2-BD59-A6C34878D82A}">
                    <a16:rowId xmlns:a16="http://schemas.microsoft.com/office/drawing/2014/main" val="3256025372"/>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1.1708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3.2202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0.3625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0.1921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81,359</a:t>
                      </a:r>
                    </a:p>
                  </a:txBody>
                  <a:tcPr marL="9525" marR="9525" marT="9525" marB="0" anchor="b">
                    <a:lnL>
                      <a:noFill/>
                    </a:lnL>
                    <a:lnR>
                      <a:noFill/>
                    </a:lnR>
                    <a:lnT>
                      <a:noFill/>
                    </a:lnT>
                    <a:lnB>
                      <a:noFill/>
                    </a:lnB>
                  </a:tcPr>
                </a:tc>
                <a:extLst>
                  <a:ext uri="{0D108BD9-81ED-4DB2-BD59-A6C34878D82A}">
                    <a16:rowId xmlns:a16="http://schemas.microsoft.com/office/drawing/2014/main" val="2011855025"/>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0.7678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1.5453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0.3019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0.1544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105,578</a:t>
                      </a:r>
                    </a:p>
                  </a:txBody>
                  <a:tcPr marL="9525" marR="9525" marT="9525" marB="0" anchor="b">
                    <a:lnL>
                      <a:noFill/>
                    </a:lnL>
                    <a:lnR>
                      <a:noFill/>
                    </a:lnR>
                    <a:lnT>
                      <a:noFill/>
                    </a:lnT>
                    <a:lnB>
                      <a:noFill/>
                    </a:lnB>
                  </a:tcPr>
                </a:tc>
                <a:extLst>
                  <a:ext uri="{0D108BD9-81ED-4DB2-BD59-A6C34878D82A}">
                    <a16:rowId xmlns:a16="http://schemas.microsoft.com/office/drawing/2014/main" val="1836771923"/>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0.6481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1.3022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0.3212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102,317</a:t>
                      </a:r>
                    </a:p>
                  </a:txBody>
                  <a:tcPr marL="9525" marR="9525" marT="9525" marB="0" anchor="b">
                    <a:lnL>
                      <a:noFill/>
                    </a:lnL>
                    <a:lnR>
                      <a:noFill/>
                    </a:lnR>
                    <a:lnT>
                      <a:noFill/>
                    </a:lnT>
                    <a:lnB>
                      <a:noFill/>
                    </a:lnB>
                  </a:tcPr>
                </a:tc>
                <a:extLst>
                  <a:ext uri="{0D108BD9-81ED-4DB2-BD59-A6C34878D82A}">
                    <a16:rowId xmlns:a16="http://schemas.microsoft.com/office/drawing/2014/main" val="67377687"/>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AL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0.1501</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0.2184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0.2476</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0.1288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177,083</a:t>
                      </a:r>
                    </a:p>
                  </a:txBody>
                  <a:tcPr marL="9525" marR="9525" marT="9525" marB="0" anchor="b">
                    <a:lnL>
                      <a:noFill/>
                    </a:lnL>
                    <a:lnR>
                      <a:noFill/>
                    </a:lnR>
                    <a:lnT>
                      <a:noFill/>
                    </a:lnT>
                    <a:lnB>
                      <a:noFill/>
                    </a:lnB>
                  </a:tcPr>
                </a:tc>
                <a:extLst>
                  <a:ext uri="{0D108BD9-81ED-4DB2-BD59-A6C34878D82A}">
                    <a16:rowId xmlns:a16="http://schemas.microsoft.com/office/drawing/2014/main" val="513052878"/>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1 tick</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1.5913</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6.7908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0.4948</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0.2609</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32,644</a:t>
                      </a:r>
                    </a:p>
                  </a:txBody>
                  <a:tcPr marL="9525" marR="9525" marT="9525" marB="0" anchor="b">
                    <a:lnL>
                      <a:noFill/>
                    </a:lnL>
                    <a:lnR>
                      <a:noFill/>
                    </a:lnR>
                    <a:lnT>
                      <a:noFill/>
                    </a:lnT>
                    <a:lnB>
                      <a:noFill/>
                    </a:lnB>
                  </a:tcPr>
                </a:tc>
                <a:extLst>
                  <a:ext uri="{0D108BD9-81ED-4DB2-BD59-A6C34878D82A}">
                    <a16:rowId xmlns:a16="http://schemas.microsoft.com/office/drawing/2014/main" val="356698154"/>
                  </a:ext>
                </a:extLst>
              </a:tr>
              <a:tr h="268638">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WM 2 ticks</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0.9805</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2.3694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0.3912</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0.1924</a:t>
                      </a:r>
                    </a:p>
                  </a:txBody>
                  <a:tcPr marL="9525" marR="9525" marT="9525" marB="0" anchor="b">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105,578</a:t>
                      </a:r>
                    </a:p>
                  </a:txBody>
                  <a:tcPr marL="9525" marR="9525" marT="9525" marB="0" anchor="b">
                    <a:lnL>
                      <a:noFill/>
                    </a:lnL>
                    <a:lnR>
                      <a:noFill/>
                    </a:lnR>
                    <a:lnT>
                      <a:noFill/>
                    </a:lnT>
                    <a:lnB>
                      <a:noFill/>
                    </a:lnB>
                  </a:tcPr>
                </a:tc>
                <a:extLst>
                  <a:ext uri="{0D108BD9-81ED-4DB2-BD59-A6C34878D82A}">
                    <a16:rowId xmlns:a16="http://schemas.microsoft.com/office/drawing/2014/main" val="3894915424"/>
                  </a:ext>
                </a:extLst>
              </a:tr>
            </a:tbl>
          </a:graphicData>
        </a:graphic>
      </p:graphicFrame>
      <p:sp>
        <p:nvSpPr>
          <p:cNvPr id="17" name="矩形: 圓角 16">
            <a:extLst>
              <a:ext uri="{FF2B5EF4-FFF2-40B4-BE49-F238E27FC236}">
                <a16:creationId xmlns:a16="http://schemas.microsoft.com/office/drawing/2014/main" id="{2E42EF5E-648F-436F-887A-760F454FA864}"/>
              </a:ext>
            </a:extLst>
          </p:cNvPr>
          <p:cNvSpPr/>
          <p:nvPr/>
        </p:nvSpPr>
        <p:spPr>
          <a:xfrm>
            <a:off x="2646746" y="6265924"/>
            <a:ext cx="2038351" cy="484633"/>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44C7C3CC-DF49-44CE-BF9E-9D1F4172B75C}"/>
              </a:ext>
            </a:extLst>
          </p:cNvPr>
          <p:cNvSpPr/>
          <p:nvPr/>
        </p:nvSpPr>
        <p:spPr>
          <a:xfrm>
            <a:off x="5212781" y="6265924"/>
            <a:ext cx="1599499" cy="498417"/>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666768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329183" y="269531"/>
            <a:ext cx="8253707"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a:extLst>
              <a:ext uri="{FF2B5EF4-FFF2-40B4-BE49-F238E27FC236}">
                <a16:creationId xmlns:a16="http://schemas.microsoft.com/office/drawing/2014/main" id="{4FDE73CC-BE0D-46C6-B38A-DBDFCAF80BCB}"/>
              </a:ext>
            </a:extLst>
          </p:cNvPr>
          <p:cNvSpPr txBox="1"/>
          <p:nvPr/>
        </p:nvSpPr>
        <p:spPr>
          <a:xfrm>
            <a:off x="2661474" y="5821782"/>
            <a:ext cx="6869050"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20180510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模型加入限制式與否的權重配置箱鬚圖</a:t>
            </a:r>
          </a:p>
        </p:txBody>
      </p:sp>
      <p:pic>
        <p:nvPicPr>
          <p:cNvPr id="4" name="圖片 3">
            <a:extLst>
              <a:ext uri="{FF2B5EF4-FFF2-40B4-BE49-F238E27FC236}">
                <a16:creationId xmlns:a16="http://schemas.microsoft.com/office/drawing/2014/main" id="{759FC066-84A3-4306-BF0E-43F47BEDF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473" y="854306"/>
            <a:ext cx="9863051" cy="4931526"/>
          </a:xfrm>
          <a:prstGeom prst="rect">
            <a:avLst/>
          </a:prstGeom>
        </p:spPr>
      </p:pic>
      <p:graphicFrame>
        <p:nvGraphicFramePr>
          <p:cNvPr id="13" name="表格 12">
            <a:extLst>
              <a:ext uri="{FF2B5EF4-FFF2-40B4-BE49-F238E27FC236}">
                <a16:creationId xmlns:a16="http://schemas.microsoft.com/office/drawing/2014/main" id="{B145C3A7-5625-4C8A-BDDB-0FF66CF73419}"/>
              </a:ext>
            </a:extLst>
          </p:cNvPr>
          <p:cNvGraphicFramePr>
            <a:graphicFrameLocks noGrp="1"/>
          </p:cNvGraphicFramePr>
          <p:nvPr>
            <p:extLst>
              <p:ext uri="{D42A27DB-BD31-4B8C-83A1-F6EECF244321}">
                <p14:modId xmlns:p14="http://schemas.microsoft.com/office/powerpoint/2010/main" val="1754390910"/>
              </p:ext>
            </p:extLst>
          </p:nvPr>
        </p:nvGraphicFramePr>
        <p:xfrm>
          <a:off x="1082958" y="1472208"/>
          <a:ext cx="9944103" cy="5250487"/>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0.0511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0.0385</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0.0479</a:t>
                      </a:r>
                    </a:p>
                  </a:txBody>
                  <a:tcPr marL="9525" marR="9525" marT="9525" marB="0" anchor="ctr">
                    <a:lnL>
                      <a:noFill/>
                    </a:lnL>
                    <a:lnR>
                      <a:noFill/>
                    </a:lnR>
                    <a:lnT>
                      <a:noFill/>
                    </a:lnT>
                    <a:lnB>
                      <a:noFill/>
                    </a:lnB>
                  </a:tcPr>
                </a:tc>
                <a:extLst>
                  <a:ext uri="{0D108BD9-81ED-4DB2-BD59-A6C34878D82A}">
                    <a16:rowId xmlns:a16="http://schemas.microsoft.com/office/drawing/2014/main" val="634581767"/>
                  </a:ext>
                </a:extLst>
              </a:tr>
              <a:tr h="477317">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0.0371</a:t>
                      </a:r>
                    </a:p>
                  </a:txBody>
                  <a:tcPr marL="9525" marR="9525" marT="9525" marB="0" anchor="ctr">
                    <a:lnL>
                      <a:noFill/>
                    </a:lnL>
                    <a:lnR>
                      <a:noFill/>
                    </a:lnR>
                    <a:lnT>
                      <a:noFill/>
                    </a:lnT>
                    <a:lnB>
                      <a:noFill/>
                    </a:lnB>
                  </a:tcPr>
                </a:tc>
                <a:extLst>
                  <a:ext uri="{0D108BD9-81ED-4DB2-BD59-A6C34878D82A}">
                    <a16:rowId xmlns:a16="http://schemas.microsoft.com/office/drawing/2014/main" val="1237852561"/>
                  </a:ext>
                </a:extLst>
              </a:tr>
              <a:tr h="477317">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0.0569</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0.0368</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0.0575</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0.0362</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0.0095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0.0937</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0.0896</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14" name="文字方塊 13">
            <a:extLst>
              <a:ext uri="{FF2B5EF4-FFF2-40B4-BE49-F238E27FC236}">
                <a16:creationId xmlns:a16="http://schemas.microsoft.com/office/drawing/2014/main" id="{232B8A24-C075-437D-A97B-003662FDE10F}"/>
              </a:ext>
            </a:extLst>
          </p:cNvPr>
          <p:cNvSpPr txBox="1"/>
          <p:nvPr/>
        </p:nvSpPr>
        <p:spPr>
          <a:xfrm>
            <a:off x="1164939" y="1102876"/>
            <a:ext cx="986212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2018 0510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模型加入限制式與否的權重配置摘要統計（四捨五入至小數點第四位）</a:t>
            </a:r>
          </a:p>
        </p:txBody>
      </p:sp>
    </p:spTree>
    <p:custDataLst>
      <p:tags r:id="rId1"/>
    </p:custDataLst>
    <p:extLst>
      <p:ext uri="{BB962C8B-B14F-4D97-AF65-F5344CB8AC3E}">
        <p14:creationId xmlns:p14="http://schemas.microsoft.com/office/powerpoint/2010/main" val="3037981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81518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4.5.3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77CC7B7C-1171-4BFD-A287-A080D608054B}"/>
              </a:ext>
            </a:extLst>
          </p:cNvPr>
          <p:cNvGraphicFramePr>
            <a:graphicFrameLocks noGrp="1"/>
          </p:cNvGraphicFramePr>
          <p:nvPr>
            <p:extLst>
              <p:ext uri="{D42A27DB-BD31-4B8C-83A1-F6EECF244321}">
                <p14:modId xmlns:p14="http://schemas.microsoft.com/office/powerpoint/2010/main" val="1772707885"/>
              </p:ext>
            </p:extLst>
          </p:nvPr>
        </p:nvGraphicFramePr>
        <p:xfrm>
          <a:off x="1082958" y="1472208"/>
          <a:ext cx="9944103" cy="5250487"/>
        </p:xfrm>
        <a:graphic>
          <a:graphicData uri="http://schemas.openxmlformats.org/drawingml/2006/table">
            <a:tbl>
              <a:tblPr/>
              <a:tblGrid>
                <a:gridCol w="1915781">
                  <a:extLst>
                    <a:ext uri="{9D8B030D-6E8A-4147-A177-3AD203B41FA5}">
                      <a16:colId xmlns:a16="http://schemas.microsoft.com/office/drawing/2014/main" val="1660544250"/>
                    </a:ext>
                  </a:extLst>
                </a:gridCol>
                <a:gridCol w="766313">
                  <a:extLst>
                    <a:ext uri="{9D8B030D-6E8A-4147-A177-3AD203B41FA5}">
                      <a16:colId xmlns:a16="http://schemas.microsoft.com/office/drawing/2014/main" val="1116219337"/>
                    </a:ext>
                  </a:extLst>
                </a:gridCol>
                <a:gridCol w="1029733">
                  <a:extLst>
                    <a:ext uri="{9D8B030D-6E8A-4147-A177-3AD203B41FA5}">
                      <a16:colId xmlns:a16="http://schemas.microsoft.com/office/drawing/2014/main" val="1023886952"/>
                    </a:ext>
                  </a:extLst>
                </a:gridCol>
                <a:gridCol w="1029733">
                  <a:extLst>
                    <a:ext uri="{9D8B030D-6E8A-4147-A177-3AD203B41FA5}">
                      <a16:colId xmlns:a16="http://schemas.microsoft.com/office/drawing/2014/main" val="3813344879"/>
                    </a:ext>
                  </a:extLst>
                </a:gridCol>
                <a:gridCol w="1029733">
                  <a:extLst>
                    <a:ext uri="{9D8B030D-6E8A-4147-A177-3AD203B41FA5}">
                      <a16:colId xmlns:a16="http://schemas.microsoft.com/office/drawing/2014/main" val="2360518457"/>
                    </a:ext>
                  </a:extLst>
                </a:gridCol>
                <a:gridCol w="1005784">
                  <a:extLst>
                    <a:ext uri="{9D8B030D-6E8A-4147-A177-3AD203B41FA5}">
                      <a16:colId xmlns:a16="http://schemas.microsoft.com/office/drawing/2014/main" val="720016614"/>
                    </a:ext>
                  </a:extLst>
                </a:gridCol>
                <a:gridCol w="1029733">
                  <a:extLst>
                    <a:ext uri="{9D8B030D-6E8A-4147-A177-3AD203B41FA5}">
                      <a16:colId xmlns:a16="http://schemas.microsoft.com/office/drawing/2014/main" val="482154511"/>
                    </a:ext>
                  </a:extLst>
                </a:gridCol>
                <a:gridCol w="1005784">
                  <a:extLst>
                    <a:ext uri="{9D8B030D-6E8A-4147-A177-3AD203B41FA5}">
                      <a16:colId xmlns:a16="http://schemas.microsoft.com/office/drawing/2014/main" val="1037364723"/>
                    </a:ext>
                  </a:extLst>
                </a:gridCol>
                <a:gridCol w="1131509">
                  <a:extLst>
                    <a:ext uri="{9D8B030D-6E8A-4147-A177-3AD203B41FA5}">
                      <a16:colId xmlns:a16="http://schemas.microsoft.com/office/drawing/2014/main" val="1573041980"/>
                    </a:ext>
                  </a:extLst>
                </a:gridCol>
              </a:tblGrid>
              <a:tr h="477317">
                <a:tc>
                  <a:txBody>
                    <a:bodyPr/>
                    <a:lstStyle/>
                    <a:p>
                      <a:pPr algn="ctr" fontAlgn="ctr"/>
                      <a:r>
                        <a:rPr 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個數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平均值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標準差</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中位數</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Q3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最大值</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343883"/>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0.0511</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621734504"/>
                  </a:ext>
                </a:extLst>
              </a:tr>
              <a:tr h="477317">
                <a:tc>
                  <a:txBody>
                    <a:bodyPr/>
                    <a:lstStyle/>
                    <a:p>
                      <a:pPr algn="ctr" fontAlgn="ct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0.0385</a:t>
                      </a:r>
                    </a:p>
                  </a:txBody>
                  <a:tcPr marL="9525" marR="9525" marT="9525" marB="0" anchor="ctr">
                    <a:lnL>
                      <a:noFill/>
                    </a:lnL>
                    <a:lnR>
                      <a:noFill/>
                    </a:lnR>
                    <a:lnT>
                      <a:noFill/>
                    </a:lnT>
                    <a:lnB>
                      <a:noFill/>
                    </a:lnB>
                  </a:tcPr>
                </a:tc>
                <a:extLst>
                  <a:ext uri="{0D108BD9-81ED-4DB2-BD59-A6C34878D82A}">
                    <a16:rowId xmlns:a16="http://schemas.microsoft.com/office/drawing/2014/main" val="711736862"/>
                  </a:ext>
                </a:extLst>
              </a:tr>
              <a:tr h="477317">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0.0479</a:t>
                      </a:r>
                    </a:p>
                  </a:txBody>
                  <a:tcPr marL="9525" marR="9525" marT="9525" marB="0" anchor="ctr">
                    <a:lnL>
                      <a:noFill/>
                    </a:lnL>
                    <a:lnR>
                      <a:noFill/>
                    </a:lnR>
                    <a:lnT>
                      <a:noFill/>
                    </a:lnT>
                    <a:lnB>
                      <a:noFill/>
                    </a:lnB>
                  </a:tcPr>
                </a:tc>
                <a:extLst>
                  <a:ext uri="{0D108BD9-81ED-4DB2-BD59-A6C34878D82A}">
                    <a16:rowId xmlns:a16="http://schemas.microsoft.com/office/drawing/2014/main" val="634581767"/>
                  </a:ext>
                </a:extLst>
              </a:tr>
              <a:tr h="477317">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0.0371</a:t>
                      </a:r>
                    </a:p>
                  </a:txBody>
                  <a:tcPr marL="9525" marR="9525" marT="9525" marB="0" anchor="ctr">
                    <a:lnL>
                      <a:noFill/>
                    </a:lnL>
                    <a:lnR>
                      <a:noFill/>
                    </a:lnR>
                    <a:lnT>
                      <a:noFill/>
                    </a:lnT>
                    <a:lnB>
                      <a:noFill/>
                    </a:lnB>
                  </a:tcPr>
                </a:tc>
                <a:extLst>
                  <a:ext uri="{0D108BD9-81ED-4DB2-BD59-A6C34878D82A}">
                    <a16:rowId xmlns:a16="http://schemas.microsoft.com/office/drawing/2014/main" val="1237852561"/>
                  </a:ext>
                </a:extLst>
              </a:tr>
              <a:tr h="477317">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0.0569</a:t>
                      </a:r>
                    </a:p>
                  </a:txBody>
                  <a:tcPr marL="9525" marR="9525" marT="9525" marB="0" anchor="ctr">
                    <a:lnL>
                      <a:noFill/>
                    </a:lnL>
                    <a:lnR>
                      <a:noFill/>
                    </a:lnR>
                    <a:lnT>
                      <a:noFill/>
                    </a:lnT>
                    <a:lnB>
                      <a:noFill/>
                    </a:lnB>
                  </a:tcPr>
                </a:tc>
                <a:extLst>
                  <a:ext uri="{0D108BD9-81ED-4DB2-BD59-A6C34878D82A}">
                    <a16:rowId xmlns:a16="http://schemas.microsoft.com/office/drawing/2014/main" val="994711395"/>
                  </a:ext>
                </a:extLst>
              </a:tr>
              <a:tr h="477317">
                <a:tc>
                  <a:txBody>
                    <a:bodyPr/>
                    <a:lstStyle/>
                    <a:p>
                      <a:pPr algn="ctr" fontAlgn="ctr"/>
                      <a:r>
                        <a:rPr lang="en-US" altLang="zh-TW"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0.0368</a:t>
                      </a:r>
                    </a:p>
                  </a:txBody>
                  <a:tcPr marL="9525" marR="9525" marT="9525" marB="0" anchor="ctr">
                    <a:lnL>
                      <a:noFill/>
                    </a:lnL>
                    <a:lnR>
                      <a:noFill/>
                    </a:lnR>
                    <a:lnT>
                      <a:noFill/>
                    </a:lnT>
                    <a:lnB>
                      <a:noFill/>
                    </a:lnB>
                  </a:tcPr>
                </a:tc>
                <a:extLst>
                  <a:ext uri="{0D108BD9-81ED-4DB2-BD59-A6C34878D82A}">
                    <a16:rowId xmlns:a16="http://schemas.microsoft.com/office/drawing/2014/main" val="2422139995"/>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0.0575</a:t>
                      </a:r>
                    </a:p>
                  </a:txBody>
                  <a:tcPr marL="9525" marR="9525" marT="9525" marB="0" anchor="ctr">
                    <a:lnL>
                      <a:noFill/>
                    </a:lnL>
                    <a:lnR>
                      <a:noFill/>
                    </a:lnR>
                    <a:lnT>
                      <a:noFill/>
                    </a:lnT>
                    <a:lnB>
                      <a:noFill/>
                    </a:lnB>
                  </a:tcPr>
                </a:tc>
                <a:extLst>
                  <a:ext uri="{0D108BD9-81ED-4DB2-BD59-A6C34878D82A}">
                    <a16:rowId xmlns:a16="http://schemas.microsoft.com/office/drawing/2014/main" val="3797477674"/>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0.0032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0.0362</a:t>
                      </a:r>
                    </a:p>
                  </a:txBody>
                  <a:tcPr marL="9525" marR="9525" marT="9525" marB="0" anchor="ctr">
                    <a:lnL>
                      <a:noFill/>
                    </a:lnL>
                    <a:lnR>
                      <a:noFill/>
                    </a:lnR>
                    <a:lnT>
                      <a:noFill/>
                    </a:lnT>
                    <a:lnB>
                      <a:noFill/>
                    </a:lnB>
                  </a:tcPr>
                </a:tc>
                <a:extLst>
                  <a:ext uri="{0D108BD9-81ED-4DB2-BD59-A6C34878D82A}">
                    <a16:rowId xmlns:a16="http://schemas.microsoft.com/office/drawing/2014/main" val="991571630"/>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0.0095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0.0047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0.0937</a:t>
                      </a:r>
                    </a:p>
                  </a:txBody>
                  <a:tcPr marL="9525" marR="9525" marT="9525" marB="0" anchor="ctr">
                    <a:lnL>
                      <a:noFill/>
                    </a:lnL>
                    <a:lnR>
                      <a:noFill/>
                    </a:lnR>
                    <a:lnT>
                      <a:noFill/>
                    </a:lnT>
                    <a:lnB>
                      <a:noFill/>
                    </a:lnB>
                  </a:tcPr>
                </a:tc>
                <a:extLst>
                  <a:ext uri="{0D108BD9-81ED-4DB2-BD59-A6C34878D82A}">
                    <a16:rowId xmlns:a16="http://schemas.microsoft.com/office/drawing/2014/main" val="489937791"/>
                  </a:ext>
                </a:extLst>
              </a:tr>
              <a:tr h="477317">
                <a:tc>
                  <a:txBody>
                    <a:bodyPr/>
                    <a:lstStyle/>
                    <a:p>
                      <a:pPr algn="ctr" fontAlgn="ctr"/>
                      <a:r>
                        <a:rPr lang="en-US" altLang="zh-TW"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分位數（限制）</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0.0102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0.0006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0.0015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0.0025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0.005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0.0896</a:t>
                      </a:r>
                    </a:p>
                  </a:txBody>
                  <a:tcPr marL="9525" marR="9525" marT="9525" marB="0" anchor="ctr">
                    <a:lnL>
                      <a:noFill/>
                    </a:lnL>
                    <a:lnR>
                      <a:noFill/>
                    </a:lnR>
                    <a:lnT>
                      <a:noFill/>
                    </a:lnT>
                    <a:lnB>
                      <a:noFill/>
                    </a:lnB>
                  </a:tcPr>
                </a:tc>
                <a:extLst>
                  <a:ext uri="{0D108BD9-81ED-4DB2-BD59-A6C34878D82A}">
                    <a16:rowId xmlns:a16="http://schemas.microsoft.com/office/drawing/2014/main" val="2671194333"/>
                  </a:ext>
                </a:extLst>
              </a:tr>
            </a:tbl>
          </a:graphicData>
        </a:graphic>
      </p:graphicFrame>
      <p:sp>
        <p:nvSpPr>
          <p:cNvPr id="7" name="文字方塊 6">
            <a:extLst>
              <a:ext uri="{FF2B5EF4-FFF2-40B4-BE49-F238E27FC236}">
                <a16:creationId xmlns:a16="http://schemas.microsoft.com/office/drawing/2014/main" id="{FED1960E-645C-4A33-9627-5BDAE12B2DEB}"/>
              </a:ext>
            </a:extLst>
          </p:cNvPr>
          <p:cNvSpPr txBox="1"/>
          <p:nvPr/>
        </p:nvSpPr>
        <p:spPr>
          <a:xfrm>
            <a:off x="1164939" y="1102876"/>
            <a:ext cx="9862122" cy="369332"/>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台股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2018 0510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MPT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模型加入限制式與否的權重配置摘要統計（四捨五入至小數點第四位）</a:t>
            </a:r>
          </a:p>
        </p:txBody>
      </p:sp>
    </p:spTree>
    <p:custDataLst>
      <p:tags r:id="rId1"/>
    </p:custDataLst>
    <p:extLst>
      <p:ext uri="{BB962C8B-B14F-4D97-AF65-F5344CB8AC3E}">
        <p14:creationId xmlns:p14="http://schemas.microsoft.com/office/powerpoint/2010/main" val="84910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3" y="346644"/>
            <a:ext cx="8120703"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473558"/>
            <a:ext cx="12192000" cy="384442"/>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437F6DB1-8D06-42CB-AA9B-6B980FADEE10}"/>
              </a:ext>
            </a:extLst>
          </p:cNvPr>
          <p:cNvGraphicFramePr>
            <a:graphicFrameLocks noGrp="1"/>
          </p:cNvGraphicFramePr>
          <p:nvPr>
            <p:extLst>
              <p:ext uri="{D42A27DB-BD31-4B8C-83A1-F6EECF244321}">
                <p14:modId xmlns:p14="http://schemas.microsoft.com/office/powerpoint/2010/main" val="2896738407"/>
              </p:ext>
            </p:extLst>
          </p:nvPr>
        </p:nvGraphicFramePr>
        <p:xfrm>
          <a:off x="2421255" y="1049481"/>
          <a:ext cx="7349490" cy="5306015"/>
        </p:xfrm>
        <a:graphic>
          <a:graphicData uri="http://schemas.openxmlformats.org/drawingml/2006/table">
            <a:tbl>
              <a:tblPr/>
              <a:tblGrid>
                <a:gridCol w="2483519">
                  <a:extLst>
                    <a:ext uri="{9D8B030D-6E8A-4147-A177-3AD203B41FA5}">
                      <a16:colId xmlns:a16="http://schemas.microsoft.com/office/drawing/2014/main" val="2249886918"/>
                    </a:ext>
                  </a:extLst>
                </a:gridCol>
                <a:gridCol w="1111810">
                  <a:extLst>
                    <a:ext uri="{9D8B030D-6E8A-4147-A177-3AD203B41FA5}">
                      <a16:colId xmlns:a16="http://schemas.microsoft.com/office/drawing/2014/main" val="3924903701"/>
                    </a:ext>
                  </a:extLst>
                </a:gridCol>
                <a:gridCol w="880784">
                  <a:extLst>
                    <a:ext uri="{9D8B030D-6E8A-4147-A177-3AD203B41FA5}">
                      <a16:colId xmlns:a16="http://schemas.microsoft.com/office/drawing/2014/main" val="2304618353"/>
                    </a:ext>
                  </a:extLst>
                </a:gridCol>
                <a:gridCol w="779709">
                  <a:extLst>
                    <a:ext uri="{9D8B030D-6E8A-4147-A177-3AD203B41FA5}">
                      <a16:colId xmlns:a16="http://schemas.microsoft.com/office/drawing/2014/main" val="3379154078"/>
                    </a:ext>
                  </a:extLst>
                </a:gridCol>
                <a:gridCol w="1111810">
                  <a:extLst>
                    <a:ext uri="{9D8B030D-6E8A-4147-A177-3AD203B41FA5}">
                      <a16:colId xmlns:a16="http://schemas.microsoft.com/office/drawing/2014/main" val="663925673"/>
                    </a:ext>
                  </a:extLst>
                </a:gridCol>
                <a:gridCol w="981858">
                  <a:extLst>
                    <a:ext uri="{9D8B030D-6E8A-4147-A177-3AD203B41FA5}">
                      <a16:colId xmlns:a16="http://schemas.microsoft.com/office/drawing/2014/main" val="1691671143"/>
                    </a:ext>
                  </a:extLst>
                </a:gridCol>
              </a:tblGrid>
              <a:tr h="408155">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實務市場的回測績效（加入滑價限制式）</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97261295"/>
                  </a:ext>
                </a:extLst>
              </a:tr>
              <a:tr h="408155">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141219"/>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14915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6,805,754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456.3027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8302245"/>
                  </a:ext>
                </a:extLst>
              </a:tr>
              <a:tr h="4081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15145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0.8641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8,101,228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534.911</a:t>
                      </a:r>
                    </a:p>
                  </a:txBody>
                  <a:tcPr marL="9525" marR="9525" marT="9525" marB="0" anchor="ctr">
                    <a:lnL>
                      <a:noFill/>
                    </a:lnL>
                    <a:lnR>
                      <a:noFill/>
                    </a:lnR>
                    <a:lnT>
                      <a:noFill/>
                    </a:lnT>
                    <a:lnB>
                      <a:noFill/>
                    </a:lnB>
                  </a:tcPr>
                </a:tc>
                <a:extLst>
                  <a:ext uri="{0D108BD9-81ED-4DB2-BD59-A6C34878D82A}">
                    <a16:rowId xmlns:a16="http://schemas.microsoft.com/office/drawing/2014/main" val="556970397"/>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15037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0.8611</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0.8379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8,247,530</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548.4824</a:t>
                      </a:r>
                    </a:p>
                  </a:txBody>
                  <a:tcPr marL="9525" marR="9525" marT="9525" marB="0" anchor="ctr">
                    <a:lnL>
                      <a:noFill/>
                    </a:lnL>
                    <a:lnR>
                      <a:noFill/>
                    </a:lnR>
                    <a:lnT>
                      <a:noFill/>
                    </a:lnT>
                    <a:lnB>
                      <a:noFill/>
                    </a:lnB>
                  </a:tcPr>
                </a:tc>
                <a:extLst>
                  <a:ext uri="{0D108BD9-81ED-4DB2-BD59-A6C34878D82A}">
                    <a16:rowId xmlns:a16="http://schemas.microsoft.com/office/drawing/2014/main" val="2431597075"/>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14142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0.8533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0.8285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8,255,673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583.7698</a:t>
                      </a:r>
                    </a:p>
                  </a:txBody>
                  <a:tcPr marL="9525" marR="9525" marT="9525" marB="0" anchor="ctr">
                    <a:lnL>
                      <a:noFill/>
                    </a:lnL>
                    <a:lnR>
                      <a:noFill/>
                    </a:lnR>
                    <a:lnT>
                      <a:noFill/>
                    </a:lnT>
                    <a:lnB>
                      <a:noFill/>
                    </a:lnB>
                  </a:tcPr>
                </a:tc>
                <a:extLst>
                  <a:ext uri="{0D108BD9-81ED-4DB2-BD59-A6C34878D82A}">
                    <a16:rowId xmlns:a16="http://schemas.microsoft.com/office/drawing/2014/main" val="3890154912"/>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11599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0.8077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8,423,887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726.2598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543120"/>
                  </a:ext>
                </a:extLst>
              </a:tr>
              <a:tr h="408155">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69696"/>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0.6204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2.4589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0.3439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0.2303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126,957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4224046"/>
                  </a:ext>
                </a:extLst>
              </a:tr>
              <a:tr h="4081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0.566</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3.7643</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0.3392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0.2462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86,823</a:t>
                      </a:r>
                    </a:p>
                  </a:txBody>
                  <a:tcPr marL="9525" marR="9525" marT="9525" marB="0" anchor="ctr">
                    <a:lnL>
                      <a:noFill/>
                    </a:lnL>
                    <a:lnR>
                      <a:noFill/>
                    </a:lnR>
                    <a:lnT>
                      <a:noFill/>
                    </a:lnT>
                    <a:lnB>
                      <a:noFill/>
                    </a:lnB>
                  </a:tcPr>
                </a:tc>
                <a:extLst>
                  <a:ext uri="{0D108BD9-81ED-4DB2-BD59-A6C34878D82A}">
                    <a16:rowId xmlns:a16="http://schemas.microsoft.com/office/drawing/2014/main" val="2363836261"/>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0.5318</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4.1424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0.3314</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0.2442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58,250</a:t>
                      </a:r>
                    </a:p>
                  </a:txBody>
                  <a:tcPr marL="9525" marR="9525" marT="9525" marB="0" anchor="ctr">
                    <a:lnL>
                      <a:noFill/>
                    </a:lnL>
                    <a:lnR>
                      <a:noFill/>
                    </a:lnR>
                    <a:lnT>
                      <a:noFill/>
                    </a:lnT>
                    <a:lnB>
                      <a:noFill/>
                    </a:lnB>
                  </a:tcPr>
                </a:tc>
                <a:extLst>
                  <a:ext uri="{0D108BD9-81ED-4DB2-BD59-A6C34878D82A}">
                    <a16:rowId xmlns:a16="http://schemas.microsoft.com/office/drawing/2014/main" val="3797888667"/>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0.4119</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1.8537</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0.3165</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0.2422</a:t>
                      </a:r>
                    </a:p>
                  </a:txBody>
                  <a:tcPr marL="9525" marR="9525" marT="9525" marB="0" anchor="ctr">
                    <a:lnL>
                      <a:noFill/>
                    </a:lnL>
                    <a:lnR>
                      <a:noFill/>
                    </a:lnR>
                    <a:lnT>
                      <a:noFill/>
                    </a:lnT>
                    <a:lnB>
                      <a:noFill/>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187,113</a:t>
                      </a:r>
                    </a:p>
                  </a:txBody>
                  <a:tcPr marL="9525" marR="9525" marT="9525" marB="0" anchor="ctr">
                    <a:lnL>
                      <a:noFill/>
                    </a:lnL>
                    <a:lnR>
                      <a:noFill/>
                    </a:lnR>
                    <a:lnT>
                      <a:noFill/>
                    </a:lnT>
                    <a:lnB>
                      <a:noFill/>
                    </a:lnB>
                  </a:tcPr>
                </a:tc>
                <a:extLst>
                  <a:ext uri="{0D108BD9-81ED-4DB2-BD59-A6C34878D82A}">
                    <a16:rowId xmlns:a16="http://schemas.microsoft.com/office/drawing/2014/main" val="1958763239"/>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0.2701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0.6494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0.2806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0.2159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740,388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234462"/>
                  </a:ext>
                </a:extLst>
              </a:tr>
            </a:tbl>
          </a:graphicData>
        </a:graphic>
      </p:graphicFrame>
      <p:pic>
        <p:nvPicPr>
          <p:cNvPr id="5" name="圖片 4">
            <a:extLst>
              <a:ext uri="{FF2B5EF4-FFF2-40B4-BE49-F238E27FC236}">
                <a16:creationId xmlns:a16="http://schemas.microsoft.com/office/drawing/2014/main" id="{23DD3CA7-05BB-4E26-9A1D-42CBD2CE888D}"/>
              </a:ext>
            </a:extLst>
          </p:cNvPr>
          <p:cNvPicPr>
            <a:picLocks noChangeAspect="1"/>
          </p:cNvPicPr>
          <p:nvPr/>
        </p:nvPicPr>
        <p:blipFill>
          <a:blip r:embed="rId4"/>
          <a:stretch>
            <a:fillRect/>
          </a:stretch>
        </p:blipFill>
        <p:spPr>
          <a:xfrm>
            <a:off x="5514043" y="466502"/>
            <a:ext cx="6677957" cy="523948"/>
          </a:xfrm>
          <a:prstGeom prst="rect">
            <a:avLst/>
          </a:prstGeom>
        </p:spPr>
      </p:pic>
      <p:pic>
        <p:nvPicPr>
          <p:cNvPr id="10" name="圖片 9">
            <a:extLst>
              <a:ext uri="{FF2B5EF4-FFF2-40B4-BE49-F238E27FC236}">
                <a16:creationId xmlns:a16="http://schemas.microsoft.com/office/drawing/2014/main" id="{43242FB1-CD89-4A4F-8661-768E3C226F3F}"/>
              </a:ext>
            </a:extLst>
          </p:cNvPr>
          <p:cNvPicPr>
            <a:picLocks noChangeAspect="1"/>
          </p:cNvPicPr>
          <p:nvPr/>
        </p:nvPicPr>
        <p:blipFill>
          <a:blip r:embed="rId5"/>
          <a:stretch>
            <a:fillRect/>
          </a:stretch>
        </p:blipFill>
        <p:spPr>
          <a:xfrm>
            <a:off x="5514043" y="990450"/>
            <a:ext cx="6792273" cy="552527"/>
          </a:xfrm>
          <a:prstGeom prst="rect">
            <a:avLst/>
          </a:prstGeom>
        </p:spPr>
      </p:pic>
      <p:pic>
        <p:nvPicPr>
          <p:cNvPr id="16" name="圖片 15">
            <a:extLst>
              <a:ext uri="{FF2B5EF4-FFF2-40B4-BE49-F238E27FC236}">
                <a16:creationId xmlns:a16="http://schemas.microsoft.com/office/drawing/2014/main" id="{5B9C65FC-0C66-4930-BD97-7AD4AB581A2A}"/>
              </a:ext>
            </a:extLst>
          </p:cNvPr>
          <p:cNvPicPr>
            <a:picLocks noChangeAspect="1"/>
          </p:cNvPicPr>
          <p:nvPr/>
        </p:nvPicPr>
        <p:blipFill>
          <a:blip r:embed="rId6"/>
          <a:stretch>
            <a:fillRect/>
          </a:stretch>
        </p:blipFill>
        <p:spPr>
          <a:xfrm>
            <a:off x="5499753" y="2291555"/>
            <a:ext cx="6706536" cy="495369"/>
          </a:xfrm>
          <a:prstGeom prst="rect">
            <a:avLst/>
          </a:prstGeom>
        </p:spPr>
      </p:pic>
      <p:pic>
        <p:nvPicPr>
          <p:cNvPr id="13" name="圖片 12">
            <a:extLst>
              <a:ext uri="{FF2B5EF4-FFF2-40B4-BE49-F238E27FC236}">
                <a16:creationId xmlns:a16="http://schemas.microsoft.com/office/drawing/2014/main" id="{03AA9A58-42C3-498F-8482-EC039BF509C8}"/>
              </a:ext>
            </a:extLst>
          </p:cNvPr>
          <p:cNvPicPr>
            <a:picLocks noChangeAspect="1"/>
          </p:cNvPicPr>
          <p:nvPr/>
        </p:nvPicPr>
        <p:blipFill>
          <a:blip r:embed="rId7"/>
          <a:stretch>
            <a:fillRect/>
          </a:stretch>
        </p:blipFill>
        <p:spPr>
          <a:xfrm>
            <a:off x="5580726" y="2768089"/>
            <a:ext cx="6668431" cy="543001"/>
          </a:xfrm>
          <a:prstGeom prst="rect">
            <a:avLst/>
          </a:prstGeom>
        </p:spPr>
      </p:pic>
      <p:pic>
        <p:nvPicPr>
          <p:cNvPr id="19" name="圖片 18">
            <a:extLst>
              <a:ext uri="{FF2B5EF4-FFF2-40B4-BE49-F238E27FC236}">
                <a16:creationId xmlns:a16="http://schemas.microsoft.com/office/drawing/2014/main" id="{A8A66446-0EF7-45D4-85BF-D246335B3A86}"/>
              </a:ext>
            </a:extLst>
          </p:cNvPr>
          <p:cNvPicPr>
            <a:picLocks noChangeAspect="1"/>
          </p:cNvPicPr>
          <p:nvPr/>
        </p:nvPicPr>
        <p:blipFill>
          <a:blip r:embed="rId8"/>
          <a:stretch>
            <a:fillRect/>
          </a:stretch>
        </p:blipFill>
        <p:spPr>
          <a:xfrm>
            <a:off x="5571200" y="3301304"/>
            <a:ext cx="6677957" cy="552527"/>
          </a:xfrm>
          <a:prstGeom prst="rect">
            <a:avLst/>
          </a:prstGeom>
        </p:spPr>
      </p:pic>
      <p:sp>
        <p:nvSpPr>
          <p:cNvPr id="20" name="矩形: 圓角 19">
            <a:extLst>
              <a:ext uri="{FF2B5EF4-FFF2-40B4-BE49-F238E27FC236}">
                <a16:creationId xmlns:a16="http://schemas.microsoft.com/office/drawing/2014/main" id="{85DD0FCD-BE93-4CBC-B8DF-A74D180359E6}"/>
              </a:ext>
            </a:extLst>
          </p:cNvPr>
          <p:cNvSpPr/>
          <p:nvPr/>
        </p:nvSpPr>
        <p:spPr>
          <a:xfrm>
            <a:off x="7732394" y="1514398"/>
            <a:ext cx="2038351" cy="2339433"/>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BC3F43C7-10CF-41F8-A95C-0E1A2ABC5D9C}"/>
              </a:ext>
            </a:extLst>
          </p:cNvPr>
          <p:cNvSpPr/>
          <p:nvPr/>
        </p:nvSpPr>
        <p:spPr>
          <a:xfrm>
            <a:off x="4895676" y="3912862"/>
            <a:ext cx="2038351" cy="2442634"/>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650910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par>
                          <p:cTn id="21" fill="hold">
                            <p:stCondLst>
                              <p:cond delay="0"/>
                            </p:stCondLst>
                            <p:childTnLst>
                              <p:par>
                                <p:cTn id="22" presetID="1" presetClass="exit" presetSubtype="0" fill="hold" grpId="1" nodeType="afterEffect">
                                  <p:stCondLst>
                                    <p:cond delay="0"/>
                                  </p:stCondLst>
                                  <p:childTnLst>
                                    <p:set>
                                      <p:cBhvr>
                                        <p:cTn id="23" dur="1" fill="hold">
                                          <p:stCondLst>
                                            <p:cond delay="0"/>
                                          </p:stCondLst>
                                        </p:cTn>
                                        <p:tgtEl>
                                          <p:spTgt spid="20"/>
                                        </p:tgtEl>
                                        <p:attrNameLst>
                                          <p:attrName>style.visibility</p:attrName>
                                        </p:attrNameLst>
                                      </p:cBhvr>
                                      <p:to>
                                        <p:strVal val="hidden"/>
                                      </p:to>
                                    </p:set>
                                  </p:childTnLst>
                                </p:cTn>
                              </p:par>
                            </p:childTnLst>
                          </p:cTn>
                        </p:par>
                        <p:par>
                          <p:cTn id="24" fill="hold">
                            <p:stCondLst>
                              <p:cond delay="0"/>
                            </p:stCondLst>
                            <p:childTnLst>
                              <p:par>
                                <p:cTn id="25" presetID="1" presetClass="exit" presetSubtype="0" fill="hold" nodeType="after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46644"/>
            <a:ext cx="8058358"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4.5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2018</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年實務市場回測績效（滑價限制）</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473558"/>
            <a:ext cx="12192000" cy="384442"/>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3" name="表格 2">
            <a:extLst>
              <a:ext uri="{FF2B5EF4-FFF2-40B4-BE49-F238E27FC236}">
                <a16:creationId xmlns:a16="http://schemas.microsoft.com/office/drawing/2014/main" id="{437F6DB1-8D06-42CB-AA9B-6B980FADEE10}"/>
              </a:ext>
            </a:extLst>
          </p:cNvPr>
          <p:cNvGraphicFramePr>
            <a:graphicFrameLocks noGrp="1"/>
          </p:cNvGraphicFramePr>
          <p:nvPr>
            <p:extLst>
              <p:ext uri="{D42A27DB-BD31-4B8C-83A1-F6EECF244321}">
                <p14:modId xmlns:p14="http://schemas.microsoft.com/office/powerpoint/2010/main" val="2602692223"/>
              </p:ext>
            </p:extLst>
          </p:nvPr>
        </p:nvGraphicFramePr>
        <p:xfrm>
          <a:off x="2421255" y="1049481"/>
          <a:ext cx="7349490" cy="5306015"/>
        </p:xfrm>
        <a:graphic>
          <a:graphicData uri="http://schemas.openxmlformats.org/drawingml/2006/table">
            <a:tbl>
              <a:tblPr/>
              <a:tblGrid>
                <a:gridCol w="2483519">
                  <a:extLst>
                    <a:ext uri="{9D8B030D-6E8A-4147-A177-3AD203B41FA5}">
                      <a16:colId xmlns:a16="http://schemas.microsoft.com/office/drawing/2014/main" val="2249886918"/>
                    </a:ext>
                  </a:extLst>
                </a:gridCol>
                <a:gridCol w="1111810">
                  <a:extLst>
                    <a:ext uri="{9D8B030D-6E8A-4147-A177-3AD203B41FA5}">
                      <a16:colId xmlns:a16="http://schemas.microsoft.com/office/drawing/2014/main" val="3924903701"/>
                    </a:ext>
                  </a:extLst>
                </a:gridCol>
                <a:gridCol w="880784">
                  <a:extLst>
                    <a:ext uri="{9D8B030D-6E8A-4147-A177-3AD203B41FA5}">
                      <a16:colId xmlns:a16="http://schemas.microsoft.com/office/drawing/2014/main" val="2304618353"/>
                    </a:ext>
                  </a:extLst>
                </a:gridCol>
                <a:gridCol w="779709">
                  <a:extLst>
                    <a:ext uri="{9D8B030D-6E8A-4147-A177-3AD203B41FA5}">
                      <a16:colId xmlns:a16="http://schemas.microsoft.com/office/drawing/2014/main" val="3379154078"/>
                    </a:ext>
                  </a:extLst>
                </a:gridCol>
                <a:gridCol w="1111810">
                  <a:extLst>
                    <a:ext uri="{9D8B030D-6E8A-4147-A177-3AD203B41FA5}">
                      <a16:colId xmlns:a16="http://schemas.microsoft.com/office/drawing/2014/main" val="663925673"/>
                    </a:ext>
                  </a:extLst>
                </a:gridCol>
                <a:gridCol w="981858">
                  <a:extLst>
                    <a:ext uri="{9D8B030D-6E8A-4147-A177-3AD203B41FA5}">
                      <a16:colId xmlns:a16="http://schemas.microsoft.com/office/drawing/2014/main" val="1691671143"/>
                    </a:ext>
                  </a:extLst>
                </a:gridCol>
              </a:tblGrid>
              <a:tr h="408155">
                <a:tc gridSpan="6">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台股</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實務市場的回測績效（加入滑價限制式，扣除</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以及</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97261295"/>
                  </a:ext>
                </a:extLst>
              </a:tr>
              <a:tr h="408155">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Total Open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Win rate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NCR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TPR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APO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141219"/>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14810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0.8597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6,181,059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417.3571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8302245"/>
                  </a:ext>
                </a:extLst>
              </a:tr>
              <a:tr h="4081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15025</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0.863</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0.8407</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7,237,317</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481.685</a:t>
                      </a:r>
                    </a:p>
                  </a:txBody>
                  <a:tcPr marL="9525" marR="9525" marT="9525" marB="0" anchor="ctr">
                    <a:lnL>
                      <a:noFill/>
                    </a:lnL>
                    <a:lnR>
                      <a:noFill/>
                    </a:lnR>
                    <a:lnT>
                      <a:noFill/>
                    </a:lnT>
                    <a:lnB>
                      <a:noFill/>
                    </a:lnB>
                  </a:tcPr>
                </a:tc>
                <a:extLst>
                  <a:ext uri="{0D108BD9-81ED-4DB2-BD59-A6C34878D82A}">
                    <a16:rowId xmlns:a16="http://schemas.microsoft.com/office/drawing/2014/main" val="556970397"/>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14928</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0.8601</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0.8367</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7,360,399</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493.06</a:t>
                      </a:r>
                    </a:p>
                  </a:txBody>
                  <a:tcPr marL="9525" marR="9525" marT="9525" marB="0" anchor="ctr">
                    <a:lnL>
                      <a:noFill/>
                    </a:lnL>
                    <a:lnR>
                      <a:noFill/>
                    </a:lnR>
                    <a:lnT>
                      <a:noFill/>
                    </a:lnT>
                    <a:lnB>
                      <a:noFill/>
                    </a:lnB>
                  </a:tcPr>
                </a:tc>
                <a:extLst>
                  <a:ext uri="{0D108BD9-81ED-4DB2-BD59-A6C34878D82A}">
                    <a16:rowId xmlns:a16="http://schemas.microsoft.com/office/drawing/2014/main" val="2431597075"/>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14052</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0.8524</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0.8274</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7,091,746</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504.6788</a:t>
                      </a:r>
                    </a:p>
                  </a:txBody>
                  <a:tcPr marL="9525" marR="9525" marT="9525" marB="0" anchor="ctr">
                    <a:lnL>
                      <a:noFill/>
                    </a:lnL>
                    <a:lnR>
                      <a:noFill/>
                    </a:lnR>
                    <a:lnT>
                      <a:noFill/>
                    </a:lnT>
                    <a:lnB>
                      <a:noFill/>
                    </a:lnB>
                  </a:tcPr>
                </a:tc>
                <a:extLst>
                  <a:ext uri="{0D108BD9-81ED-4DB2-BD59-A6C34878D82A}">
                    <a16:rowId xmlns:a16="http://schemas.microsoft.com/office/drawing/2014/main" val="3890154912"/>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11533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0.8364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0.8066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6,394,577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554.4591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543120"/>
                  </a:ext>
                </a:extLst>
              </a:tr>
              <a:tr h="408155">
                <a:tc>
                  <a:txBody>
                    <a:bodyPr/>
                    <a:lstStyle/>
                    <a:p>
                      <a:pPr marL="0" algn="ctr" defTabSz="914400" rtl="0" eaLnBrk="1" fontAlgn="ctr" latinLnBrk="0" hangingPunct="1"/>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Model Type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PSHR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PSOR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MDD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69696"/>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最小化變異數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1.1444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2.2381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0.4152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0.2033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126,957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4224046"/>
                  </a:ext>
                </a:extLst>
              </a:tr>
              <a:tr h="4081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1.3118</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3.3703</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0.432</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0.2111</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86,823</a:t>
                      </a:r>
                    </a:p>
                  </a:txBody>
                  <a:tcPr marL="9525" marR="9525" marT="9525" marB="0" anchor="ctr">
                    <a:lnL>
                      <a:noFill/>
                    </a:lnL>
                    <a:lnR>
                      <a:noFill/>
                    </a:lnR>
                    <a:lnT>
                      <a:noFill/>
                    </a:lnT>
                    <a:lnB>
                      <a:noFill/>
                    </a:lnB>
                  </a:tcPr>
                </a:tc>
                <a:extLst>
                  <a:ext uri="{0D108BD9-81ED-4DB2-BD59-A6C34878D82A}">
                    <a16:rowId xmlns:a16="http://schemas.microsoft.com/office/drawing/2014/main" val="2363836261"/>
                  </a:ext>
                </a:extLst>
              </a:tr>
              <a:tr h="408155">
                <a:tc>
                  <a:txBody>
                    <a:bodyPr/>
                    <a:lstStyle/>
                    <a:p>
                      <a:pPr marL="0" algn="ctr" defTabSz="914400" rtl="0" eaLnBrk="1" fontAlgn="ctr" latinLnBrk="0" hangingPunct="1"/>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en-US"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1.3019</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3.704</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0.4243</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0.209</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58,250</a:t>
                      </a:r>
                    </a:p>
                  </a:txBody>
                  <a:tcPr marL="9525" marR="9525" marT="9525" marB="0" anchor="ctr">
                    <a:lnL>
                      <a:noFill/>
                    </a:lnL>
                    <a:lnR>
                      <a:noFill/>
                    </a:lnR>
                    <a:lnT>
                      <a:noFill/>
                    </a:lnT>
                    <a:lnB>
                      <a:noFill/>
                    </a:lnB>
                  </a:tcPr>
                </a:tc>
                <a:extLst>
                  <a:ext uri="{0D108BD9-81ED-4DB2-BD59-A6C34878D82A}">
                    <a16:rowId xmlns:a16="http://schemas.microsoft.com/office/drawing/2014/main" val="3797888667"/>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0.9166</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1.5957</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0.4059</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0.2056</a:t>
                      </a:r>
                    </a:p>
                  </a:txBody>
                  <a:tcPr marL="9525" marR="9525" marT="9525"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187,113</a:t>
                      </a:r>
                    </a:p>
                  </a:txBody>
                  <a:tcPr marL="9525" marR="9525" marT="9525" marB="0" anchor="ctr">
                    <a:lnL>
                      <a:noFill/>
                    </a:lnL>
                    <a:lnR>
                      <a:noFill/>
                    </a:lnR>
                    <a:lnT>
                      <a:noFill/>
                    </a:lnT>
                    <a:lnB>
                      <a:noFill/>
                    </a:lnB>
                  </a:tcPr>
                </a:tc>
                <a:extLst>
                  <a:ext uri="{0D108BD9-81ED-4DB2-BD59-A6C34878D82A}">
                    <a16:rowId xmlns:a16="http://schemas.microsoft.com/office/drawing/2014/main" val="1958763239"/>
                  </a:ext>
                </a:extLst>
              </a:tr>
              <a:tr h="408155">
                <a:tc>
                  <a:txBody>
                    <a:bodyPr/>
                    <a:lstStyle/>
                    <a:p>
                      <a:pPr marL="0" algn="ctr" defTabSz="914400" rtl="0" eaLnBrk="1" fontAlgn="ctr" latinLnBrk="0" hangingPunct="1"/>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報酬率設定第</a:t>
                      </a: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分位數</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0.4085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0.4944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0.3463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0.1798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740,388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234462"/>
                  </a:ext>
                </a:extLst>
              </a:tr>
            </a:tbl>
          </a:graphicData>
        </a:graphic>
      </p:graphicFrame>
      <p:pic>
        <p:nvPicPr>
          <p:cNvPr id="10" name="圖片 9">
            <a:extLst>
              <a:ext uri="{FF2B5EF4-FFF2-40B4-BE49-F238E27FC236}">
                <a16:creationId xmlns:a16="http://schemas.microsoft.com/office/drawing/2014/main" id="{3C88EAF8-EC76-4737-AF6B-7F5283D70208}"/>
              </a:ext>
            </a:extLst>
          </p:cNvPr>
          <p:cNvPicPr>
            <a:picLocks noChangeAspect="1"/>
          </p:cNvPicPr>
          <p:nvPr/>
        </p:nvPicPr>
        <p:blipFill>
          <a:blip r:embed="rId4"/>
          <a:stretch>
            <a:fillRect/>
          </a:stretch>
        </p:blipFill>
        <p:spPr>
          <a:xfrm>
            <a:off x="5285411" y="764478"/>
            <a:ext cx="6906589" cy="571580"/>
          </a:xfrm>
          <a:prstGeom prst="rect">
            <a:avLst/>
          </a:prstGeom>
        </p:spPr>
      </p:pic>
      <p:pic>
        <p:nvPicPr>
          <p:cNvPr id="12" name="圖片 11">
            <a:extLst>
              <a:ext uri="{FF2B5EF4-FFF2-40B4-BE49-F238E27FC236}">
                <a16:creationId xmlns:a16="http://schemas.microsoft.com/office/drawing/2014/main" id="{52C4E55B-EB10-4AE7-A05F-62B0A74097E8}"/>
              </a:ext>
            </a:extLst>
          </p:cNvPr>
          <p:cNvPicPr>
            <a:picLocks noChangeAspect="1"/>
          </p:cNvPicPr>
          <p:nvPr/>
        </p:nvPicPr>
        <p:blipFill>
          <a:blip r:embed="rId5"/>
          <a:stretch>
            <a:fillRect/>
          </a:stretch>
        </p:blipFill>
        <p:spPr>
          <a:xfrm>
            <a:off x="5399726" y="240530"/>
            <a:ext cx="6677957" cy="523948"/>
          </a:xfrm>
          <a:prstGeom prst="rect">
            <a:avLst/>
          </a:prstGeom>
        </p:spPr>
      </p:pic>
      <p:sp>
        <p:nvSpPr>
          <p:cNvPr id="13" name="矩形: 圓角 12">
            <a:extLst>
              <a:ext uri="{FF2B5EF4-FFF2-40B4-BE49-F238E27FC236}">
                <a16:creationId xmlns:a16="http://schemas.microsoft.com/office/drawing/2014/main" id="{066F7B9D-6951-435B-B4DF-CEA5511F2231}"/>
              </a:ext>
            </a:extLst>
          </p:cNvPr>
          <p:cNvSpPr/>
          <p:nvPr/>
        </p:nvSpPr>
        <p:spPr>
          <a:xfrm>
            <a:off x="7732394" y="1454120"/>
            <a:ext cx="2038351" cy="2464187"/>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A1AE27A6-C3E0-488C-B29C-7C83C72A0A1A}"/>
              </a:ext>
            </a:extLst>
          </p:cNvPr>
          <p:cNvSpPr/>
          <p:nvPr/>
        </p:nvSpPr>
        <p:spPr>
          <a:xfrm>
            <a:off x="4875780" y="3918307"/>
            <a:ext cx="2038351" cy="2437189"/>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a:extLst>
              <a:ext uri="{FF2B5EF4-FFF2-40B4-BE49-F238E27FC236}">
                <a16:creationId xmlns:a16="http://schemas.microsoft.com/office/drawing/2014/main" id="{780711B4-BBE6-49FB-88F1-24242BE9D16B}"/>
              </a:ext>
            </a:extLst>
          </p:cNvPr>
          <p:cNvPicPr>
            <a:picLocks noChangeAspect="1"/>
          </p:cNvPicPr>
          <p:nvPr/>
        </p:nvPicPr>
        <p:blipFill>
          <a:blip r:embed="rId6"/>
          <a:stretch>
            <a:fillRect/>
          </a:stretch>
        </p:blipFill>
        <p:spPr>
          <a:xfrm>
            <a:off x="5452563" y="2588768"/>
            <a:ext cx="6706536" cy="495369"/>
          </a:xfrm>
          <a:prstGeom prst="rect">
            <a:avLst/>
          </a:prstGeom>
        </p:spPr>
      </p:pic>
      <p:pic>
        <p:nvPicPr>
          <p:cNvPr id="15" name="圖片 14">
            <a:extLst>
              <a:ext uri="{FF2B5EF4-FFF2-40B4-BE49-F238E27FC236}">
                <a16:creationId xmlns:a16="http://schemas.microsoft.com/office/drawing/2014/main" id="{21AFBF90-FB99-4DA1-A37E-7BB723B76478}"/>
              </a:ext>
            </a:extLst>
          </p:cNvPr>
          <p:cNvPicPr>
            <a:picLocks noChangeAspect="1"/>
          </p:cNvPicPr>
          <p:nvPr/>
        </p:nvPicPr>
        <p:blipFill>
          <a:blip r:embed="rId7"/>
          <a:stretch>
            <a:fillRect/>
          </a:stretch>
        </p:blipFill>
        <p:spPr>
          <a:xfrm>
            <a:off x="5285411" y="3165776"/>
            <a:ext cx="6687483" cy="571580"/>
          </a:xfrm>
          <a:prstGeom prst="rect">
            <a:avLst/>
          </a:prstGeom>
        </p:spPr>
      </p:pic>
    </p:spTree>
    <p:custDataLst>
      <p:tags r:id="rId1"/>
    </p:custDataLst>
    <p:extLst>
      <p:ext uri="{BB962C8B-B14F-4D97-AF65-F5344CB8AC3E}">
        <p14:creationId xmlns:p14="http://schemas.microsoft.com/office/powerpoint/2010/main" val="1241799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xit" presetSubtype="0" fill="hold" grpId="1" nodeType="after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par>
                          <p:cTn id="20" fill="hold">
                            <p:stCondLst>
                              <p:cond delay="0"/>
                            </p:stCondLst>
                            <p:childTnLst>
                              <p:par>
                                <p:cTn id="21" presetID="1" presetClass="exit" presetSubtype="0" fill="hold" nodeType="after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nodeType="after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3D892C9D-9DA7-41D0-B5BB-7F4403053623}"/>
              </a:ext>
            </a:extLst>
          </p:cNvPr>
          <p:cNvGrpSpPr/>
          <p:nvPr/>
        </p:nvGrpSpPr>
        <p:grpSpPr>
          <a:xfrm>
            <a:off x="5670159" y="5912004"/>
            <a:ext cx="1016000" cy="152400"/>
            <a:chOff x="-2407920" y="-1463040"/>
            <a:chExt cx="1828800" cy="274320"/>
          </a:xfrm>
          <a:solidFill>
            <a:srgbClr val="CCB5A5"/>
          </a:solidFill>
        </p:grpSpPr>
        <p:sp>
          <p:nvSpPr>
            <p:cNvPr id="3" name="椭圆 2">
              <a:extLst>
                <a:ext uri="{FF2B5EF4-FFF2-40B4-BE49-F238E27FC236}">
                  <a16:creationId xmlns:a16="http://schemas.microsoft.com/office/drawing/2014/main" id="{D59F1FF8-5AC4-4754-B12D-00D6B5619DE3}"/>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椭圆 4">
              <a:extLst>
                <a:ext uri="{FF2B5EF4-FFF2-40B4-BE49-F238E27FC236}">
                  <a16:creationId xmlns:a16="http://schemas.microsoft.com/office/drawing/2014/main" id="{A489251F-863A-440C-B4B3-5141A94E4B0A}"/>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83F5E17D-A89F-4CB1-B2CA-10E6AF3A336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BF074191-9D8E-4089-9F45-4062E2B34B38}"/>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文本框 9">
            <a:extLst>
              <a:ext uri="{FF2B5EF4-FFF2-40B4-BE49-F238E27FC236}">
                <a16:creationId xmlns:a16="http://schemas.microsoft.com/office/drawing/2014/main" id="{D5AB1D67-D113-48F6-AA5C-0CDAF9E43B7A}"/>
              </a:ext>
            </a:extLst>
          </p:cNvPr>
          <p:cNvSpPr txBox="1"/>
          <p:nvPr/>
        </p:nvSpPr>
        <p:spPr>
          <a:xfrm>
            <a:off x="869994" y="2695004"/>
            <a:ext cx="10328464" cy="1315040"/>
          </a:xfrm>
          <a:prstGeom prst="rect">
            <a:avLst/>
          </a:prstGeom>
          <a:noFill/>
        </p:spPr>
        <p:txBody>
          <a:bodyPr wrap="square" rtlCol="0">
            <a:spAutoFit/>
          </a:bodyPr>
          <a:lstStyle/>
          <a:p>
            <a:pPr algn="ctr">
              <a:lnSpc>
                <a:spcPct val="150000"/>
              </a:lnSpc>
            </a:pPr>
            <a:r>
              <a:rPr lang="zh-TW" altLang="en-US" sz="6000" b="1" dirty="0">
                <a:latin typeface="標楷體" panose="03000509000000000000" pitchFamily="65" charset="-120"/>
                <a:ea typeface="標楷體" panose="03000509000000000000" pitchFamily="65" charset="-120"/>
                <a:sym typeface="思源黑体" panose="020B0500000000000000" pitchFamily="34" charset="-122"/>
              </a:rPr>
              <a:t>五、結論與未來研究方向</a:t>
            </a:r>
            <a:endParaRPr lang="zh-CN" altLang="en-US" sz="6000" b="1" dirty="0">
              <a:latin typeface="標楷體" panose="03000509000000000000" pitchFamily="65" charset="-120"/>
              <a:ea typeface="標楷體" panose="03000509000000000000" pitchFamily="65" charset="-120"/>
              <a:sym typeface="思源黑体" panose="020B0500000000000000" pitchFamily="34" charset="-122"/>
            </a:endParaRPr>
          </a:p>
        </p:txBody>
      </p:sp>
      <p:cxnSp>
        <p:nvCxnSpPr>
          <p:cNvPr id="11" name="直接连接符 10">
            <a:extLst>
              <a:ext uri="{FF2B5EF4-FFF2-40B4-BE49-F238E27FC236}">
                <a16:creationId xmlns:a16="http://schemas.microsoft.com/office/drawing/2014/main" id="{EF4C7657-C87B-44E1-82BB-F5DED4CA69BA}"/>
              </a:ext>
            </a:extLst>
          </p:cNvPr>
          <p:cNvCxnSpPr>
            <a:cxnSpLocks/>
          </p:cNvCxnSpPr>
          <p:nvPr/>
        </p:nvCxnSpPr>
        <p:spPr>
          <a:xfrm flipV="1">
            <a:off x="1938528" y="4016049"/>
            <a:ext cx="8348472" cy="87029"/>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32566DDC-8B8E-4109-A5A7-6B5AC05A8C80}"/>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椭圆 19">
            <a:extLst>
              <a:ext uri="{FF2B5EF4-FFF2-40B4-BE49-F238E27FC236}">
                <a16:creationId xmlns:a16="http://schemas.microsoft.com/office/drawing/2014/main" id="{9230EA15-033E-4BE0-A80D-0296CA48F476}"/>
              </a:ext>
            </a:extLst>
          </p:cNvPr>
          <p:cNvSpPr/>
          <p:nvPr/>
        </p:nvSpPr>
        <p:spPr>
          <a:xfrm>
            <a:off x="10983702" y="3423891"/>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椭圆 21">
            <a:extLst>
              <a:ext uri="{FF2B5EF4-FFF2-40B4-BE49-F238E27FC236}">
                <a16:creationId xmlns:a16="http://schemas.microsoft.com/office/drawing/2014/main" id="{96C6AB43-115F-482F-89E5-1B01FF4DFB49}"/>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椭圆 23">
            <a:extLst>
              <a:ext uri="{FF2B5EF4-FFF2-40B4-BE49-F238E27FC236}">
                <a16:creationId xmlns:a16="http://schemas.microsoft.com/office/drawing/2014/main" id="{5DF930E1-BC8B-4405-9803-6D073477F909}"/>
              </a:ext>
            </a:extLst>
          </p:cNvPr>
          <p:cNvSpPr/>
          <p:nvPr/>
        </p:nvSpPr>
        <p:spPr>
          <a:xfrm>
            <a:off x="2108759" y="1894744"/>
            <a:ext cx="731226" cy="73122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椭圆 24">
            <a:extLst>
              <a:ext uri="{FF2B5EF4-FFF2-40B4-BE49-F238E27FC236}">
                <a16:creationId xmlns:a16="http://schemas.microsoft.com/office/drawing/2014/main" id="{107C5B7A-9017-4EAA-8969-859E52A6DAFA}"/>
              </a:ext>
            </a:extLst>
          </p:cNvPr>
          <p:cNvSpPr/>
          <p:nvPr/>
        </p:nvSpPr>
        <p:spPr>
          <a:xfrm>
            <a:off x="546800" y="3755781"/>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椭圆 25">
            <a:extLst>
              <a:ext uri="{FF2B5EF4-FFF2-40B4-BE49-F238E27FC236}">
                <a16:creationId xmlns:a16="http://schemas.microsoft.com/office/drawing/2014/main" id="{0AD871A6-28BF-4DCB-93AA-F1439D75B78B}"/>
              </a:ext>
            </a:extLst>
          </p:cNvPr>
          <p:cNvSpPr/>
          <p:nvPr/>
        </p:nvSpPr>
        <p:spPr>
          <a:xfrm>
            <a:off x="8579720" y="957629"/>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椭圆 26">
            <a:extLst>
              <a:ext uri="{FF2B5EF4-FFF2-40B4-BE49-F238E27FC236}">
                <a16:creationId xmlns:a16="http://schemas.microsoft.com/office/drawing/2014/main" id="{C85EC5A9-DA05-496E-8106-0C49A3F4CFFA}"/>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4011814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5.1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結論</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7A910AA-64F5-4E24-AE6D-B3DB637ADBDE}"/>
              </a:ext>
            </a:extLst>
          </p:cNvPr>
          <p:cNvSpPr txBox="1"/>
          <p:nvPr/>
        </p:nvSpPr>
        <p:spPr>
          <a:xfrm>
            <a:off x="479090" y="1086410"/>
            <a:ext cx="11233820" cy="4832092"/>
          </a:xfrm>
          <a:prstGeom prst="rect">
            <a:avLst/>
          </a:prstGeom>
          <a:noFill/>
        </p:spPr>
        <p:txBody>
          <a:bodyPr wrap="square">
            <a:spAutoFit/>
          </a:bodyPr>
          <a:lstStyle/>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資金配置的優勢：</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使用資金配置的模型於理論與實務市場皆有更好的績效。</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 HRP</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模型</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四種分類法中，</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WM</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具有最穩健的獲利能力和風險調整後報率；</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CL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的績效位居其後；</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SL</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則容易產生不當分類，進而對績效產生負面影</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響；折衷方案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AL</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易受到極端值影響，實務市場中仍可能面臨較嚴峻</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的滑價懲罰。</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MPT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模型</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易出現不均勻的配對權重，且該現象在設定較高目標報酬率時尤為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顯著，導致實務市場面臨較嚴重的滑價懲罰。引入限制式後，實務</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市場的績效大幅提升，且能超越</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HRP</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WM</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方法。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p>
        </p:txBody>
      </p:sp>
      <p:sp>
        <p:nvSpPr>
          <p:cNvPr id="4" name="矩形 3">
            <a:extLst>
              <a:ext uri="{FF2B5EF4-FFF2-40B4-BE49-F238E27FC236}">
                <a16:creationId xmlns:a16="http://schemas.microsoft.com/office/drawing/2014/main" id="{65A4414A-47A6-4D78-B454-F7FB12C769FD}"/>
              </a:ext>
            </a:extLst>
          </p:cNvPr>
          <p:cNvSpPr/>
          <p:nvPr/>
        </p:nvSpPr>
        <p:spPr>
          <a:xfrm>
            <a:off x="0" y="6473952"/>
            <a:ext cx="12192000" cy="384048"/>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圖片 2">
            <a:extLst>
              <a:ext uri="{FF2B5EF4-FFF2-40B4-BE49-F238E27FC236}">
                <a16:creationId xmlns:a16="http://schemas.microsoft.com/office/drawing/2014/main" id="{52B66395-FB52-476D-8C6F-54C5EE1AF41C}"/>
              </a:ext>
            </a:extLst>
          </p:cNvPr>
          <p:cNvPicPr>
            <a:picLocks noChangeAspect="1"/>
          </p:cNvPicPr>
          <p:nvPr/>
        </p:nvPicPr>
        <p:blipFill>
          <a:blip r:embed="rId4"/>
          <a:stretch>
            <a:fillRect/>
          </a:stretch>
        </p:blipFill>
        <p:spPr>
          <a:xfrm>
            <a:off x="1241466" y="597188"/>
            <a:ext cx="9709068" cy="5663623"/>
          </a:xfrm>
          <a:prstGeom prst="rect">
            <a:avLst/>
          </a:prstGeom>
        </p:spPr>
      </p:pic>
    </p:spTree>
    <p:custDataLst>
      <p:tags r:id="rId1"/>
    </p:custDataLst>
    <p:extLst>
      <p:ext uri="{BB962C8B-B14F-4D97-AF65-F5344CB8AC3E}">
        <p14:creationId xmlns:p14="http://schemas.microsoft.com/office/powerpoint/2010/main" val="272321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5.2</a:t>
            </a:r>
            <a:r>
              <a:rPr lang="zh-TW" altLang="en-US" sz="3200" b="1" dirty="0">
                <a:latin typeface="標楷體" panose="03000509000000000000" pitchFamily="65" charset="-120"/>
                <a:ea typeface="標楷體" panose="03000509000000000000" pitchFamily="65" charset="-120"/>
                <a:sym typeface="思源黑体" panose="020B0500000000000000" pitchFamily="34" charset="-122"/>
              </a:rPr>
              <a:t>未來研究方向</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7A910AA-64F5-4E24-AE6D-B3DB637ADBDE}"/>
              </a:ext>
            </a:extLst>
          </p:cNvPr>
          <p:cNvSpPr txBox="1"/>
          <p:nvPr/>
        </p:nvSpPr>
        <p:spPr>
          <a:xfrm>
            <a:off x="783336" y="1629609"/>
            <a:ext cx="10802112" cy="3970318"/>
          </a:xfrm>
          <a:prstGeom prst="rect">
            <a:avLst/>
          </a:prstGeom>
          <a:noFill/>
        </p:spPr>
        <p:txBody>
          <a:bodyPr wrap="square">
            <a:spAutoFit/>
          </a:bodyPr>
          <a:lstStyle/>
          <a:p>
            <a:pPr algn="just"/>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滑價估計方法設計可能使流動性風險被低估或高估：</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本實驗以分鐘安全交易張數作為滑價懲罰之代理閾值，然而若開</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倉張數僅略微超過安全張數，在實際市場中可能不致引發滑價，</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但仍須承擔固定升降單位的懲罰；反之，若大幅超過安全張數，</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固定升降單位的懲罰可能無法充分反映滑價的程度。</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未來我們預計使用</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Bouchaud</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等人（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）估計滑價效果的模型做</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為改進的方向。</a:t>
            </a:r>
          </a:p>
        </p:txBody>
      </p:sp>
      <p:sp>
        <p:nvSpPr>
          <p:cNvPr id="4" name="矩形 3">
            <a:extLst>
              <a:ext uri="{FF2B5EF4-FFF2-40B4-BE49-F238E27FC236}">
                <a16:creationId xmlns:a16="http://schemas.microsoft.com/office/drawing/2014/main" id="{65A4414A-47A6-4D78-B454-F7FB12C769FD}"/>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箭號: 向下 2">
            <a:extLst>
              <a:ext uri="{FF2B5EF4-FFF2-40B4-BE49-F238E27FC236}">
                <a16:creationId xmlns:a16="http://schemas.microsoft.com/office/drawing/2014/main" id="{7EACB3B5-3C4C-486F-AB8F-0CEA97ABC466}"/>
              </a:ext>
            </a:extLst>
          </p:cNvPr>
          <p:cNvSpPr/>
          <p:nvPr/>
        </p:nvSpPr>
        <p:spPr>
          <a:xfrm>
            <a:off x="5590309" y="3823854"/>
            <a:ext cx="675409" cy="8208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Tree>
    <p:custDataLst>
      <p:tags r:id="rId1"/>
    </p:custDataLst>
    <p:extLst>
      <p:ext uri="{BB962C8B-B14F-4D97-AF65-F5344CB8AC3E}">
        <p14:creationId xmlns:p14="http://schemas.microsoft.com/office/powerpoint/2010/main" val="967305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a:extLst>
              <a:ext uri="{FF2B5EF4-FFF2-40B4-BE49-F238E27FC236}">
                <a16:creationId xmlns:a16="http://schemas.microsoft.com/office/drawing/2014/main" id="{15D2DB0F-21A1-4FFF-9405-575F5D7867D4}"/>
              </a:ext>
            </a:extLst>
          </p:cNvPr>
          <p:cNvSpPr/>
          <p:nvPr/>
        </p:nvSpPr>
        <p:spPr>
          <a:xfrm>
            <a:off x="0" y="0"/>
            <a:ext cx="12192000" cy="6858000"/>
          </a:xfrm>
          <a:prstGeom prst="rect">
            <a:avLst/>
          </a:prstGeom>
          <a:solidFill>
            <a:srgbClr val="AAA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矩形 43">
            <a:extLst>
              <a:ext uri="{FF2B5EF4-FFF2-40B4-BE49-F238E27FC236}">
                <a16:creationId xmlns:a16="http://schemas.microsoft.com/office/drawing/2014/main" id="{1BF9F0DF-EFDC-44A5-AA7F-7DB4052A538B}"/>
              </a:ext>
            </a:extLst>
          </p:cNvPr>
          <p:cNvSpPr/>
          <p:nvPr/>
        </p:nvSpPr>
        <p:spPr>
          <a:xfrm>
            <a:off x="1383323" y="1131277"/>
            <a:ext cx="9425353" cy="4595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椭圆 44">
            <a:extLst>
              <a:ext uri="{FF2B5EF4-FFF2-40B4-BE49-F238E27FC236}">
                <a16:creationId xmlns:a16="http://schemas.microsoft.com/office/drawing/2014/main" id="{82DCA1B4-6156-4D3C-BBE6-5AF0D5D65F1D}"/>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椭圆 45">
            <a:extLst>
              <a:ext uri="{FF2B5EF4-FFF2-40B4-BE49-F238E27FC236}">
                <a16:creationId xmlns:a16="http://schemas.microsoft.com/office/drawing/2014/main" id="{7A4541B5-2C03-4C7D-8E22-ADC9128A638C}"/>
              </a:ext>
            </a:extLst>
          </p:cNvPr>
          <p:cNvSpPr/>
          <p:nvPr/>
        </p:nvSpPr>
        <p:spPr>
          <a:xfrm>
            <a:off x="10273705" y="3429000"/>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椭圆 46">
            <a:extLst>
              <a:ext uri="{FF2B5EF4-FFF2-40B4-BE49-F238E27FC236}">
                <a16:creationId xmlns:a16="http://schemas.microsoft.com/office/drawing/2014/main" id="{B099D1AD-F475-428F-8953-1744C745DBCC}"/>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椭圆 47">
            <a:extLst>
              <a:ext uri="{FF2B5EF4-FFF2-40B4-BE49-F238E27FC236}">
                <a16:creationId xmlns:a16="http://schemas.microsoft.com/office/drawing/2014/main" id="{C9033ED5-9B1E-438A-A066-41476D8921FA}"/>
              </a:ext>
            </a:extLst>
          </p:cNvPr>
          <p:cNvSpPr/>
          <p:nvPr/>
        </p:nvSpPr>
        <p:spPr>
          <a:xfrm>
            <a:off x="2108759" y="1894744"/>
            <a:ext cx="731226" cy="73122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椭圆 48">
            <a:extLst>
              <a:ext uri="{FF2B5EF4-FFF2-40B4-BE49-F238E27FC236}">
                <a16:creationId xmlns:a16="http://schemas.microsoft.com/office/drawing/2014/main" id="{BCBFCD8C-50E3-4A33-A11A-B0B65E7579BC}"/>
              </a:ext>
            </a:extLst>
          </p:cNvPr>
          <p:cNvSpPr/>
          <p:nvPr/>
        </p:nvSpPr>
        <p:spPr>
          <a:xfrm>
            <a:off x="546800" y="3755781"/>
            <a:ext cx="347296" cy="34729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椭圆 49">
            <a:extLst>
              <a:ext uri="{FF2B5EF4-FFF2-40B4-BE49-F238E27FC236}">
                <a16:creationId xmlns:a16="http://schemas.microsoft.com/office/drawing/2014/main" id="{7D2F5940-7B95-43AE-8B76-DBAF44E956B9}"/>
              </a:ext>
            </a:extLst>
          </p:cNvPr>
          <p:cNvSpPr/>
          <p:nvPr/>
        </p:nvSpPr>
        <p:spPr>
          <a:xfrm>
            <a:off x="8579720" y="957629"/>
            <a:ext cx="347296" cy="347296"/>
          </a:xfrm>
          <a:prstGeom prst="ellipse">
            <a:avLst/>
          </a:prstGeom>
          <a:solidFill>
            <a:srgbClr val="BC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椭圆 50">
            <a:extLst>
              <a:ext uri="{FF2B5EF4-FFF2-40B4-BE49-F238E27FC236}">
                <a16:creationId xmlns:a16="http://schemas.microsoft.com/office/drawing/2014/main" id="{72B39E8A-4DF3-44AE-AECC-3BCA3FCC8A31}"/>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2" name="组合 51">
            <a:extLst>
              <a:ext uri="{FF2B5EF4-FFF2-40B4-BE49-F238E27FC236}">
                <a16:creationId xmlns:a16="http://schemas.microsoft.com/office/drawing/2014/main" id="{537D5408-1AAD-44C0-B6C8-EBC508C7ABC0}"/>
              </a:ext>
            </a:extLst>
          </p:cNvPr>
          <p:cNvGrpSpPr/>
          <p:nvPr/>
        </p:nvGrpSpPr>
        <p:grpSpPr>
          <a:xfrm>
            <a:off x="5587999" y="6098930"/>
            <a:ext cx="1016000" cy="152400"/>
            <a:chOff x="-2407920" y="-1463040"/>
            <a:chExt cx="1828800" cy="274320"/>
          </a:xfrm>
          <a:solidFill>
            <a:srgbClr val="ECD9CA"/>
          </a:solidFill>
        </p:grpSpPr>
        <p:sp>
          <p:nvSpPr>
            <p:cNvPr id="53" name="椭圆 52">
              <a:extLst>
                <a:ext uri="{FF2B5EF4-FFF2-40B4-BE49-F238E27FC236}">
                  <a16:creationId xmlns:a16="http://schemas.microsoft.com/office/drawing/2014/main" id="{73CD0FEA-90C1-4572-B64E-312558711440}"/>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椭圆 53">
              <a:extLst>
                <a:ext uri="{FF2B5EF4-FFF2-40B4-BE49-F238E27FC236}">
                  <a16:creationId xmlns:a16="http://schemas.microsoft.com/office/drawing/2014/main" id="{3CD86496-D373-4129-9384-D6946E510C27}"/>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椭圆 54">
              <a:extLst>
                <a:ext uri="{FF2B5EF4-FFF2-40B4-BE49-F238E27FC236}">
                  <a16:creationId xmlns:a16="http://schemas.microsoft.com/office/drawing/2014/main" id="{43F5DFC9-C193-4858-A71B-D84B8D493B70}"/>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椭圆 55">
              <a:extLst>
                <a:ext uri="{FF2B5EF4-FFF2-40B4-BE49-F238E27FC236}">
                  <a16:creationId xmlns:a16="http://schemas.microsoft.com/office/drawing/2014/main" id="{588B6C59-9EED-450C-88C2-EA373B134B4D}"/>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7" name="文本框 56">
            <a:extLst>
              <a:ext uri="{FF2B5EF4-FFF2-40B4-BE49-F238E27FC236}">
                <a16:creationId xmlns:a16="http://schemas.microsoft.com/office/drawing/2014/main" id="{EC73EBF7-5226-48FC-90A3-37E5EE69E657}"/>
              </a:ext>
            </a:extLst>
          </p:cNvPr>
          <p:cNvSpPr txBox="1"/>
          <p:nvPr/>
        </p:nvSpPr>
        <p:spPr>
          <a:xfrm>
            <a:off x="3394068" y="2490957"/>
            <a:ext cx="5844127" cy="1323439"/>
          </a:xfrm>
          <a:prstGeom prst="rect">
            <a:avLst/>
          </a:prstGeom>
          <a:noFill/>
        </p:spPr>
        <p:txBody>
          <a:bodyPr wrap="square" rtlCol="0">
            <a:spAutoFit/>
          </a:bodyPr>
          <a:lstStyle/>
          <a:p>
            <a:pPr algn="just"/>
            <a:r>
              <a:rPr lang="en-US" altLang="zh-CN" sz="8000" dirty="0">
                <a:solidFill>
                  <a:schemeClr val="tx1">
                    <a:lumMod val="75000"/>
                    <a:lumOff val="25000"/>
                  </a:scheme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QA Session</a:t>
            </a:r>
            <a:endParaRPr lang="zh-CN" altLang="en-US" sz="8000" dirty="0">
              <a:solidFill>
                <a:schemeClr val="tx1">
                  <a:lumMod val="75000"/>
                  <a:lumOff val="25000"/>
                </a:scheme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cxnSp>
        <p:nvCxnSpPr>
          <p:cNvPr id="58" name="直接连接符 57">
            <a:extLst>
              <a:ext uri="{FF2B5EF4-FFF2-40B4-BE49-F238E27FC236}">
                <a16:creationId xmlns:a16="http://schemas.microsoft.com/office/drawing/2014/main" id="{B12DEE9C-7FBB-41DA-A567-E6787A3E64DF}"/>
              </a:ext>
            </a:extLst>
          </p:cNvPr>
          <p:cNvCxnSpPr>
            <a:cxnSpLocks/>
          </p:cNvCxnSpPr>
          <p:nvPr/>
        </p:nvCxnSpPr>
        <p:spPr>
          <a:xfrm>
            <a:off x="3618066" y="3928957"/>
            <a:ext cx="53089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29427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1.2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研究動機</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7A910AA-64F5-4E24-AE6D-B3DB637ADBDE}"/>
              </a:ext>
            </a:extLst>
          </p:cNvPr>
          <p:cNvSpPr txBox="1"/>
          <p:nvPr/>
        </p:nvSpPr>
        <p:spPr>
          <a:xfrm>
            <a:off x="594360" y="1832036"/>
            <a:ext cx="11003280" cy="2677656"/>
          </a:xfrm>
          <a:prstGeom prst="rect">
            <a:avLst/>
          </a:prstGeom>
          <a:noFill/>
        </p:spPr>
        <p:txBody>
          <a:bodyPr wrap="square">
            <a:spAutoFit/>
          </a:bodyPr>
          <a:lstStyle/>
          <a:p>
            <a:pPr algn="just" rtl="0" fontAlgn="base">
              <a:spcBef>
                <a:spcPts val="0"/>
              </a:spcBef>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每筆配對交易的獲利是我們設定的開倉門檻和均值之間的差距再扣除交易費用，因此各配對的淨獲利不高。然而若市場環境發生劇烈變化，導致某一交易日發生大賠的情況時，便會侵蝕幾個月的累積獲利。</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rtl="0" fontAlgn="base">
              <a:spcBef>
                <a:spcPts val="0"/>
              </a:spcBef>
              <a:spcAft>
                <a:spcPts val="0"/>
              </a:spcAft>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algn="just" rtl="0" fontAlgn="base">
              <a:spcBef>
                <a:spcPts val="0"/>
              </a:spcBef>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過往的文獻中鮮少討論高頻配對交易的風險控制方法，因此我們希望朝該方向研究，讓高頻配對交易策略更加完善。</a:t>
            </a:r>
            <a:endParaRPr lang="zh-TW" altLang="en-US" sz="2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a:extLst>
              <a:ext uri="{FF2B5EF4-FFF2-40B4-BE49-F238E27FC236}">
                <a16:creationId xmlns:a16="http://schemas.microsoft.com/office/drawing/2014/main" id="{D8D49D7E-8057-45DC-AA43-BD95589BB119}"/>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extLst>
      <p:ext uri="{BB962C8B-B14F-4D97-AF65-F5344CB8AC3E}">
        <p14:creationId xmlns:p14="http://schemas.microsoft.com/office/powerpoint/2010/main" val="78032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93C7-7EC5-D54C-9008-C96CF41DD231}"/>
            </a:ext>
          </a:extLst>
        </p:cNvPr>
        <p:cNvGrpSpPr/>
        <p:nvPr/>
      </p:nvGrpSpPr>
      <p:grpSpPr>
        <a:xfrm>
          <a:off x="0" y="0"/>
          <a:ext cx="0" cy="0"/>
          <a:chOff x="0" y="0"/>
          <a:chExt cx="0" cy="0"/>
        </a:xfrm>
      </p:grpSpPr>
    </p:spTree>
    <p:extLst>
      <p:ext uri="{BB962C8B-B14F-4D97-AF65-F5344CB8AC3E}">
        <p14:creationId xmlns:p14="http://schemas.microsoft.com/office/powerpoint/2010/main" val="29028245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93C7-7EC5-D54C-9008-C96CF41DD231}"/>
            </a:ext>
          </a:extLst>
        </p:cNvPr>
        <p:cNvGrpSpPr/>
        <p:nvPr/>
      </p:nvGrpSpPr>
      <p:grpSpPr>
        <a:xfrm>
          <a:off x="0" y="0"/>
          <a:ext cx="0" cy="0"/>
          <a:chOff x="0" y="0"/>
          <a:chExt cx="0" cy="0"/>
        </a:xfrm>
      </p:grpSpPr>
    </p:spTree>
    <p:extLst>
      <p:ext uri="{BB962C8B-B14F-4D97-AF65-F5344CB8AC3E}">
        <p14:creationId xmlns:p14="http://schemas.microsoft.com/office/powerpoint/2010/main" val="107308058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3.4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Hierarchical Risk Parity</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3CDA50FD-E7F7-4634-BD48-F2EC3447F677}"/>
                  </a:ext>
                </a:extLst>
              </p:cNvPr>
              <p:cNvSpPr txBox="1"/>
              <p:nvPr/>
            </p:nvSpPr>
            <p:spPr>
              <a:xfrm>
                <a:off x="478940" y="1191692"/>
                <a:ext cx="11052660" cy="430887"/>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計算真實資料的</a:t>
                </a:r>
                <a14:m>
                  <m:oMath xmlns:m="http://schemas.openxmlformats.org/officeDocument/2006/math">
                    <m:sSub>
                      <m:sSubPr>
                        <m:ctrlPr>
                          <a:rPr lang="en-US" altLang="zh-TW" sz="2800" b="0" i="1" smtClean="0">
                            <a:latin typeface="Cambria Math" panose="02040503050406030204" pitchFamily="18" charset="0"/>
                          </a:rPr>
                        </m:ctrlPr>
                      </m:sSubPr>
                      <m:e>
                        <m:r>
                          <m:rPr>
                            <m:sty m:val="p"/>
                          </m:rPr>
                          <a:rPr lang="en-US" altLang="zh-TW" sz="2800">
                            <a:latin typeface="Cambria Math" panose="02040503050406030204" pitchFamily="18" charset="0"/>
                          </a:rPr>
                          <m:t>W</m:t>
                        </m:r>
                      </m:e>
                      <m:sub>
                        <m:r>
                          <a:rPr lang="zh-TW" altLang="en-US" sz="2800" i="1">
                            <a:latin typeface="Cambria Math" panose="02040503050406030204" pitchFamily="18" charset="0"/>
                          </a:rPr>
                          <m:t>𝑘</m:t>
                        </m:r>
                      </m:sub>
                    </m:sSub>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值</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文字方塊 2">
                <a:extLst>
                  <a:ext uri="{FF2B5EF4-FFF2-40B4-BE49-F238E27FC236}">
                    <a16:creationId xmlns:a16="http://schemas.microsoft.com/office/drawing/2014/main" id="{3CDA50FD-E7F7-4634-BD48-F2EC3447F677}"/>
                  </a:ext>
                </a:extLst>
              </p:cNvPr>
              <p:cNvSpPr txBox="1">
                <a:spLocks noRot="1" noChangeAspect="1" noMove="1" noResize="1" noEditPoints="1" noAdjustHandles="1" noChangeArrowheads="1" noChangeShapeType="1" noTextEdit="1"/>
              </p:cNvSpPr>
              <p:nvPr/>
            </p:nvSpPr>
            <p:spPr>
              <a:xfrm>
                <a:off x="478940" y="1191692"/>
                <a:ext cx="11052660" cy="430887"/>
              </a:xfrm>
              <a:prstGeom prst="rect">
                <a:avLst/>
              </a:prstGeom>
              <a:blipFill>
                <a:blip r:embed="rId4"/>
                <a:stretch>
                  <a:fillRect l="-1986" t="-25352" b="-492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A8E1880-C7FB-4EAA-B0F6-33324E959D97}"/>
                  </a:ext>
                </a:extLst>
              </p:cNvPr>
              <p:cNvSpPr txBox="1"/>
              <p:nvPr/>
            </p:nvSpPr>
            <p:spPr>
              <a:xfrm>
                <a:off x="478940" y="1874394"/>
                <a:ext cx="11052660" cy="861774"/>
              </a:xfrm>
              <a:prstGeom prst="rect">
                <a:avLst/>
              </a:prstGeom>
              <a:noFill/>
            </p:spPr>
            <p:txBody>
              <a:bodyPr wrap="square" lIns="0" tIns="0" rIns="0" bIns="0"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設定一個變數</a:t>
                </a:r>
                <a14:m>
                  <m:oMath xmlns:m="http://schemas.openxmlformats.org/officeDocument/2006/math">
                    <m:r>
                      <a:rPr lang="zh-TW" altLang="en-US" sz="2800" i="1" smtClean="0">
                        <a:latin typeface="Cambria Math" panose="02040503050406030204" pitchFamily="18" charset="0"/>
                      </a:rPr>
                      <m:t>𝑘</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表分群的數量，並計算於各分群數量下的配對離散程度，以</a:t>
                </a:r>
                <a14:m>
                  <m:oMath xmlns:m="http://schemas.openxmlformats.org/officeDocument/2006/math">
                    <m:sSub>
                      <m:sSubPr>
                        <m:ctrlPr>
                          <a:rPr lang="en-US" altLang="zh-TW" sz="2800" b="0" i="1" smtClean="0">
                            <a:latin typeface="Cambria Math" panose="02040503050406030204" pitchFamily="18" charset="0"/>
                          </a:rPr>
                        </m:ctrlPr>
                      </m:sSubPr>
                      <m:e>
                        <m:r>
                          <m:rPr>
                            <m:sty m:val="p"/>
                          </m:rPr>
                          <a:rPr lang="en-US" altLang="zh-TW" sz="2800">
                            <a:latin typeface="Cambria Math" panose="02040503050406030204" pitchFamily="18" charset="0"/>
                          </a:rPr>
                          <m:t>W</m:t>
                        </m:r>
                      </m:e>
                      <m:sub>
                        <m:r>
                          <a:rPr lang="zh-TW" altLang="en-US" sz="2800" i="1">
                            <a:latin typeface="Cambria Math" panose="02040503050406030204" pitchFamily="18" charset="0"/>
                          </a:rPr>
                          <m:t>𝑘</m:t>
                        </m:r>
                      </m:sub>
                    </m:sSub>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表示，計算方式如下所示。</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4A8E1880-C7FB-4EAA-B0F6-33324E959D97}"/>
                  </a:ext>
                </a:extLst>
              </p:cNvPr>
              <p:cNvSpPr txBox="1">
                <a:spLocks noRot="1" noChangeAspect="1" noMove="1" noResize="1" noEditPoints="1" noAdjustHandles="1" noChangeArrowheads="1" noChangeShapeType="1" noTextEdit="1"/>
              </p:cNvSpPr>
              <p:nvPr/>
            </p:nvSpPr>
            <p:spPr>
              <a:xfrm>
                <a:off x="478940" y="1874394"/>
                <a:ext cx="11052660" cy="861774"/>
              </a:xfrm>
              <a:prstGeom prst="rect">
                <a:avLst/>
              </a:prstGeom>
              <a:blipFill>
                <a:blip r:embed="rId5"/>
                <a:stretch>
                  <a:fillRect l="-1986" t="-12676" r="-5185" b="-2394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D0A5466C-1E28-4539-9ED0-1F66D559BA61}"/>
                  </a:ext>
                </a:extLst>
              </p:cNvPr>
              <p:cNvSpPr txBox="1"/>
              <p:nvPr/>
            </p:nvSpPr>
            <p:spPr>
              <a:xfrm>
                <a:off x="3047999" y="2979825"/>
                <a:ext cx="6096000" cy="14976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hlinkClick r:id="rId6" action="ppaction://hlinksldjump"/>
                            </a:rPr>
                          </m:ctrlPr>
                        </m:sSubPr>
                        <m:e>
                          <m:r>
                            <m:rPr>
                              <m:sty m:val="p"/>
                            </m:rPr>
                            <a:rPr lang="en-US" altLang="zh-TW" sz="2800">
                              <a:latin typeface="Cambria Math" panose="02040503050406030204" pitchFamily="18" charset="0"/>
                              <a:hlinkClick r:id="rId6" action="ppaction://hlinksldjump"/>
                            </a:rPr>
                            <m:t>W</m:t>
                          </m:r>
                        </m:e>
                        <m:sub>
                          <m:r>
                            <a:rPr lang="zh-TW" altLang="en-US" sz="2800" i="1">
                              <a:latin typeface="Cambria Math" panose="02040503050406030204" pitchFamily="18" charset="0"/>
                              <a:hlinkClick r:id="rId6" action="ppaction://hlinksldjump"/>
                            </a:rPr>
                            <m:t>𝑘</m:t>
                          </m:r>
                        </m:sub>
                      </m:sSub>
                      <m:r>
                        <a:rPr lang="en-US" altLang="zh-TW" sz="2800" b="0" i="1" smtClean="0">
                          <a:latin typeface="Cambria Math" panose="02040503050406030204" pitchFamily="18" charset="0"/>
                        </a:rPr>
                        <m:t>= </m:t>
                      </m:r>
                      <m:nary>
                        <m:naryPr>
                          <m:chr m:val="∑"/>
                          <m:limLoc m:val="subSup"/>
                          <m:ctrlPr>
                            <a:rPr lang="en-US" altLang="zh-TW" sz="2800" b="0" i="1" smtClean="0">
                              <a:latin typeface="Cambria Math" panose="02040503050406030204" pitchFamily="18" charset="0"/>
                            </a:rPr>
                          </m:ctrlPr>
                        </m:naryPr>
                        <m:sub>
                          <m:r>
                            <m:rPr>
                              <m:brk m:alnAt="25"/>
                            </m:rPr>
                            <a:rPr lang="en-US" altLang="zh-TW" sz="2800" b="0" i="1" smtClean="0">
                              <a:latin typeface="Cambria Math" panose="02040503050406030204" pitchFamily="18" charset="0"/>
                            </a:rPr>
                            <m:t>𝑟</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𝑘</m:t>
                          </m:r>
                        </m:sup>
                        <m:e>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1</m:t>
                              </m:r>
                            </m:num>
                            <m:den>
                              <m:f>
                                <m:fPr>
                                  <m:ctrlPr>
                                    <a:rPr lang="en-US" altLang="zh-TW" sz="2800" b="0" i="1" smtClean="0">
                                      <a:latin typeface="Cambria Math" panose="02040503050406030204" pitchFamily="18" charset="0"/>
                                    </a:rPr>
                                  </m:ctrlPr>
                                </m:fPr>
                                <m:num>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𝑛</m:t>
                                      </m:r>
                                    </m:e>
                                    <m:sub>
                                      <m:r>
                                        <a:rPr lang="en-US" altLang="zh-TW" sz="2800" i="1">
                                          <a:latin typeface="Cambria Math" panose="02040503050406030204" pitchFamily="18" charset="0"/>
                                        </a:rPr>
                                        <m:t>𝑟</m:t>
                                      </m:r>
                                    </m:sub>
                                  </m:sSub>
                                  <m:r>
                                    <a:rPr lang="en-US" altLang="zh-TW" sz="2800" i="1">
                                      <a:latin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𝑛</m:t>
                                      </m:r>
                                    </m:e>
                                    <m:sub>
                                      <m:r>
                                        <a:rPr lang="en-US" altLang="zh-TW" sz="2800" i="1">
                                          <a:latin typeface="Cambria Math" panose="02040503050406030204" pitchFamily="18" charset="0"/>
                                        </a:rPr>
                                        <m:t>𝑟</m:t>
                                      </m:r>
                                    </m:sub>
                                  </m:sSub>
                                  <m:r>
                                    <a:rPr lang="en-US" altLang="zh-TW" sz="2800" i="1">
                                      <a:latin typeface="Cambria Math" panose="02040503050406030204" pitchFamily="18" charset="0"/>
                                    </a:rPr>
                                    <m:t> −1)</m:t>
                                  </m:r>
                                </m:num>
                                <m:den>
                                  <m:r>
                                    <a:rPr lang="en-US" altLang="zh-TW" sz="2800" b="0" i="1" smtClean="0">
                                      <a:latin typeface="Cambria Math" panose="02040503050406030204" pitchFamily="18" charset="0"/>
                                    </a:rPr>
                                    <m:t>2</m:t>
                                  </m:r>
                                </m:den>
                              </m:f>
                            </m:den>
                          </m:f>
                          <m:nary>
                            <m:naryPr>
                              <m:chr m:val="∑"/>
                              <m:supHide m:val="on"/>
                              <m:ctrlPr>
                                <a:rPr lang="en-US" altLang="zh-TW" sz="2800" b="0" i="1" smtClean="0">
                                  <a:latin typeface="Cambria Math" panose="02040503050406030204" pitchFamily="18" charset="0"/>
                                </a:rPr>
                              </m:ctrlPr>
                            </m:naryPr>
                            <m:sub>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r>
                                      <a:rPr lang="en-US" altLang="zh-TW" sz="2800" b="0" i="1" smtClean="0">
                                        <a:latin typeface="Cambria Math" panose="02040503050406030204" pitchFamily="18" charset="0"/>
                                      </a:rPr>
                                      <m:t> ∈</m:t>
                                    </m:r>
                                    <m:sSub>
                                      <m:sSubPr>
                                        <m:ctrlPr>
                                          <a:rPr lang="en-US"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𝐶</m:t>
                                        </m:r>
                                      </m:e>
                                      <m:sub>
                                        <m:r>
                                          <a:rPr lang="en-US" altLang="zh-TW" sz="2800" i="1">
                                            <a:latin typeface="Cambria Math" panose="02040503050406030204" pitchFamily="18" charset="0"/>
                                            <a:ea typeface="Cambria Math" panose="02040503050406030204" pitchFamily="18" charset="0"/>
                                          </a:rPr>
                                          <m:t>𝑟</m:t>
                                        </m:r>
                                      </m:sub>
                                    </m:sSub>
                                  </m:e>
                                </m:mr>
                                <m:mr>
                                  <m:e>
                                    <m:r>
                                      <a:rPr lang="en-US" altLang="zh-TW" sz="2800" b="0" i="1" smtClean="0">
                                        <a:latin typeface="Cambria Math" panose="02040503050406030204" pitchFamily="18" charset="0"/>
                                      </a:rPr>
                                      <m:t>𝑖</m:t>
                                    </m:r>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𝑗</m:t>
                                    </m:r>
                                  </m:e>
                                </m:mr>
                              </m:m>
                            </m:sub>
                            <m:sup/>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𝐷</m:t>
                                  </m:r>
                                </m:e>
                                <m:sub>
                                  <m: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sub>
                              </m:sSub>
                            </m:e>
                          </m:nary>
                        </m:e>
                      </m:nary>
                    </m:oMath>
                  </m:oMathPara>
                </a14:m>
                <a:endParaRPr lang="zh-TW" altLang="en-US" dirty="0"/>
              </a:p>
            </p:txBody>
          </p:sp>
        </mc:Choice>
        <mc:Fallback xmlns="">
          <p:sp>
            <p:nvSpPr>
              <p:cNvPr id="8" name="文字方塊 7">
                <a:extLst>
                  <a:ext uri="{FF2B5EF4-FFF2-40B4-BE49-F238E27FC236}">
                    <a16:creationId xmlns:a16="http://schemas.microsoft.com/office/drawing/2014/main" id="{D0A5466C-1E28-4539-9ED0-1F66D559BA61}"/>
                  </a:ext>
                </a:extLst>
              </p:cNvPr>
              <p:cNvSpPr txBox="1">
                <a:spLocks noRot="1" noChangeAspect="1" noMove="1" noResize="1" noEditPoints="1" noAdjustHandles="1" noChangeArrowheads="1" noChangeShapeType="1" noTextEdit="1"/>
              </p:cNvSpPr>
              <p:nvPr/>
            </p:nvSpPr>
            <p:spPr>
              <a:xfrm>
                <a:off x="3047999" y="2979825"/>
                <a:ext cx="6096000" cy="1497654"/>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691523E-5963-4AE6-8717-15890658CD5F}"/>
                  </a:ext>
                </a:extLst>
              </p:cNvPr>
              <p:cNvSpPr txBox="1"/>
              <p:nvPr/>
            </p:nvSpPr>
            <p:spPr>
              <a:xfrm>
                <a:off x="420624" y="4656013"/>
                <a:ext cx="11110976" cy="954107"/>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其中 </a:t>
                </a:r>
                <a14:m>
                  <m:oMath xmlns:m="http://schemas.openxmlformats.org/officeDocument/2006/math">
                    <m:sSub>
                      <m:sSubPr>
                        <m:ctrlPr>
                          <a:rPr lang="en-US" altLang="zh-TW" sz="2800" i="1" smtClean="0">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𝐶</m:t>
                        </m:r>
                      </m:e>
                      <m:sub>
                        <m:r>
                          <a:rPr lang="en-US" altLang="zh-TW" sz="2800" i="1">
                            <a:latin typeface="Cambria Math" panose="02040503050406030204" pitchFamily="18" charset="0"/>
                            <a:ea typeface="Cambria Math" panose="02040503050406030204" pitchFamily="18" charset="0"/>
                          </a:rPr>
                          <m:t>𝑟</m:t>
                        </m:r>
                      </m:sub>
                    </m:sSub>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表示第 r 個資產群；i 和 j 表示該群中的配對；</a:t>
                </a:r>
                <a:r>
                  <a:rPr lang="en-US" altLang="zh-TW" sz="2800" dirty="0">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𝑛</m:t>
                        </m:r>
                      </m:e>
                      <m:sub>
                        <m:r>
                          <a:rPr lang="en-US" altLang="zh-TW" sz="2800" i="1">
                            <a:latin typeface="Cambria Math" panose="02040503050406030204" pitchFamily="18" charset="0"/>
                            <a:ea typeface="Cambria Math" panose="02040503050406030204" pitchFamily="18" charset="0"/>
                          </a:rPr>
                          <m:t>𝑟</m:t>
                        </m:r>
                      </m:sub>
                    </m:sSub>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表示第 r 個資產群中的配對數量。</a:t>
                </a:r>
              </a:p>
            </p:txBody>
          </p:sp>
        </mc:Choice>
        <mc:Fallback xmlns="">
          <p:sp>
            <p:nvSpPr>
              <p:cNvPr id="10" name="文字方塊 9">
                <a:extLst>
                  <a:ext uri="{FF2B5EF4-FFF2-40B4-BE49-F238E27FC236}">
                    <a16:creationId xmlns:a16="http://schemas.microsoft.com/office/drawing/2014/main" id="{D691523E-5963-4AE6-8717-15890658CD5F}"/>
                  </a:ext>
                </a:extLst>
              </p:cNvPr>
              <p:cNvSpPr txBox="1">
                <a:spLocks noRot="1" noChangeAspect="1" noMove="1" noResize="1" noEditPoints="1" noAdjustHandles="1" noChangeArrowheads="1" noChangeShapeType="1" noTextEdit="1"/>
              </p:cNvSpPr>
              <p:nvPr/>
            </p:nvSpPr>
            <p:spPr>
              <a:xfrm>
                <a:off x="420624" y="4656013"/>
                <a:ext cx="11110976" cy="954107"/>
              </a:xfrm>
              <a:prstGeom prst="rect">
                <a:avLst/>
              </a:prstGeom>
              <a:blipFill>
                <a:blip r:embed="rId8"/>
                <a:stretch>
                  <a:fillRect l="-1097" t="-7692" b="-17308"/>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418064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3.4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Hierarchical Risk Parity</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3CDA50FD-E7F7-4634-BD48-F2EC3447F677}"/>
              </a:ext>
            </a:extLst>
          </p:cNvPr>
          <p:cNvSpPr txBox="1"/>
          <p:nvPr/>
        </p:nvSpPr>
        <p:spPr>
          <a:xfrm>
            <a:off x="478940" y="1191692"/>
            <a:ext cx="11052660" cy="430887"/>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以均勻分配生成隨機資料衡量給定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k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群數之下，各方法的分類效果</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A8E1880-C7FB-4EAA-B0F6-33324E959D97}"/>
                  </a:ext>
                </a:extLst>
              </p:cNvPr>
              <p:cNvSpPr txBox="1"/>
              <p:nvPr/>
            </p:nvSpPr>
            <p:spPr>
              <a:xfrm>
                <a:off x="478940" y="1818436"/>
                <a:ext cx="11052660" cy="2223814"/>
              </a:xfrm>
              <a:prstGeom prst="rect">
                <a:avLst/>
              </a:prstGeom>
              <a:noFill/>
            </p:spPr>
            <p:txBody>
              <a:bodyPr wrap="square" lIns="0" tIns="0" rIns="0" bIns="0"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對距離矩陣 </a:t>
                </a:r>
                <a14:m>
                  <m:oMath xmlns:m="http://schemas.openxmlformats.org/officeDocument/2006/math">
                    <m:r>
                      <a:rPr lang="en-US" altLang="zh-TW" sz="2800" b="0" i="1" smtClean="0">
                        <a:latin typeface="Cambria Math" panose="02040503050406030204" pitchFamily="18" charset="0"/>
                      </a:rPr>
                      <m:t>𝐷</m:t>
                    </m:r>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拆解成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n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個垂直的向量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i="1">
                            <a:latin typeface="Cambria Math" panose="02040503050406030204" pitchFamily="18" charset="0"/>
                          </a:rPr>
                          <m:t>𝐷</m:t>
                        </m:r>
                      </m:e>
                      <m:sub>
                        <m:r>
                          <a:rPr lang="en-US" altLang="zh-TW" sz="280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𝑗</m:t>
                        </m:r>
                      </m:sub>
                    </m:sSub>
                  </m:oMath>
                </a14:m>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 </a:t>
                </a:r>
                <a14:m>
                  <m:oMath xmlns:m="http://schemas.openxmlformats.org/officeDocument/2006/math">
                    <m:r>
                      <a:rPr lang="en-US" altLang="zh-TW" sz="2800" b="0" i="1" smtClean="0">
                        <a:latin typeface="Cambria Math" panose="02040503050406030204" pitchFamily="18" charset="0"/>
                        <a:ea typeface="Cambria Math" panose="02040503050406030204" pitchFamily="18" charset="0"/>
                      </a:rPr>
                      <m:t>𝑗</m:t>
                    </m:r>
                    <m:r>
                      <a:rPr lang="en-US" altLang="zh-TW" sz="2800" i="1">
                        <a:latin typeface="Cambria Math" panose="02040503050406030204" pitchFamily="18" charset="0"/>
                        <a:ea typeface="Cambria Math" panose="02040503050406030204" pitchFamily="18" charset="0"/>
                      </a:rPr>
                      <m:t>=1, 2, …, </m:t>
                    </m:r>
                    <m:r>
                      <a:rPr lang="en-US" altLang="zh-TW" sz="2800" i="1">
                        <a:latin typeface="Cambria Math" panose="02040503050406030204" pitchFamily="18" charset="0"/>
                        <a:ea typeface="Cambria Math" panose="02040503050406030204" pitchFamily="18" charset="0"/>
                      </a:rPr>
                      <m:t>𝑛</m:t>
                    </m:r>
                  </m:oMath>
                </a14:m>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再根據每個向量的最大和最小值設定設定隨機資料的均勻分配之上界和下界，</a:t>
                </a:r>
                <a:r>
                  <a:rPr lang="zh-TW" altLang="pl-PL" sz="2800" dirty="0">
                    <a:latin typeface="Times New Roman" panose="02020603050405020304" pitchFamily="18" charset="0"/>
                    <a:ea typeface="標楷體" panose="03000509000000000000" pitchFamily="65" charset="-120"/>
                    <a:cs typeface="Times New Roman" panose="02020603050405020304" pitchFamily="18" charset="0"/>
                  </a:rPr>
                  <a:t>表示成 </a:t>
                </a:r>
                <a:r>
                  <a:rPr lang="pl-PL" altLang="zh-TW" sz="2800" dirty="0">
                    <a:latin typeface="Times New Roman" panose="02020603050405020304" pitchFamily="18" charset="0"/>
                    <a:ea typeface="標楷體" panose="03000509000000000000" pitchFamily="65" charset="-120"/>
                    <a:cs typeface="Times New Roman" panose="02020603050405020304" pitchFamily="18" charset="0"/>
                  </a:rPr>
                  <a:t>U (min(</a:t>
                </a:r>
                <a14:m>
                  <m:oMath xmlns:m="http://schemas.openxmlformats.org/officeDocument/2006/math">
                    <m:sSub>
                      <m:sSubPr>
                        <m:ctrlPr>
                          <a:rPr lang="en-US" altLang="zh-TW" sz="2800" b="0" i="1" smtClean="0">
                            <a:latin typeface="Cambria Math" panose="02040503050406030204" pitchFamily="18" charset="0"/>
                          </a:rPr>
                        </m:ctrlPr>
                      </m:sSubPr>
                      <m:e>
                        <m:r>
                          <a:rPr lang="en-US" altLang="zh-TW" sz="2800" i="1">
                            <a:latin typeface="Cambria Math" panose="02040503050406030204" pitchFamily="18" charset="0"/>
                          </a:rPr>
                          <m:t>𝐷</m:t>
                        </m:r>
                      </m:e>
                      <m:sub>
                        <m:r>
                          <a:rPr lang="en-US" altLang="zh-TW" sz="2800" i="1">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𝑗</m:t>
                        </m:r>
                      </m:sub>
                    </m:sSub>
                  </m:oMath>
                </a14:m>
                <a:r>
                  <a:rPr lang="pl-PL" altLang="zh-TW" sz="2800" dirty="0">
                    <a:latin typeface="Times New Roman" panose="02020603050405020304" pitchFamily="18" charset="0"/>
                    <a:ea typeface="標楷體" panose="03000509000000000000" pitchFamily="65" charset="-120"/>
                    <a:cs typeface="Times New Roman" panose="02020603050405020304" pitchFamily="18" charset="0"/>
                  </a:rPr>
                  <a:t> ), max(</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𝐷</m:t>
                        </m:r>
                      </m:e>
                      <m:sub>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rPr>
                          <m:t>𝑗</m:t>
                        </m:r>
                      </m:sub>
                    </m:sSub>
                  </m:oMath>
                </a14:m>
                <a:r>
                  <a:rPr lang="pl-PL"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。最後對距離矩陣 </a:t>
                </a:r>
                <a14:m>
                  <m:oMath xmlns:m="http://schemas.openxmlformats.org/officeDocument/2006/math">
                    <m:r>
                      <a:rPr lang="en-US" altLang="zh-TW" sz="2800" i="1">
                        <a:latin typeface="Cambria Math" panose="02040503050406030204" pitchFamily="18" charset="0"/>
                      </a:rPr>
                      <m:t>𝐷</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取上三角的距離項目抽樣</a:t>
                </a:r>
                <a14:m>
                  <m:oMath xmlns:m="http://schemas.openxmlformats.org/officeDocument/2006/math">
                    <m:r>
                      <a:rPr lang="en-US" altLang="zh-TW" sz="2800" b="0" i="1" smtClean="0">
                        <a:latin typeface="Cambria Math" panose="02040503050406030204" pitchFamily="18" charset="0"/>
                      </a:rPr>
                      <m:t>𝐵</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次。</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4A8E1880-C7FB-4EAA-B0F6-33324E959D97}"/>
                  </a:ext>
                </a:extLst>
              </p:cNvPr>
              <p:cNvSpPr txBox="1">
                <a:spLocks noRot="1" noChangeAspect="1" noMove="1" noResize="1" noEditPoints="1" noAdjustHandles="1" noChangeArrowheads="1" noChangeShapeType="1" noTextEdit="1"/>
              </p:cNvSpPr>
              <p:nvPr/>
            </p:nvSpPr>
            <p:spPr>
              <a:xfrm>
                <a:off x="478940" y="1818436"/>
                <a:ext cx="11052660" cy="2223814"/>
              </a:xfrm>
              <a:prstGeom prst="rect">
                <a:avLst/>
              </a:prstGeom>
              <a:blipFill>
                <a:blip r:embed="rId4"/>
                <a:stretch>
                  <a:fillRect l="-1986" t="-4932" r="-171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E9084441-0E84-4557-8312-487BCADECD52}"/>
                  </a:ext>
                </a:extLst>
              </p:cNvPr>
              <p:cNvSpPr txBox="1"/>
              <p:nvPr/>
            </p:nvSpPr>
            <p:spPr>
              <a:xfrm>
                <a:off x="982420" y="3643194"/>
                <a:ext cx="10045700" cy="2520370"/>
              </a:xfrm>
              <a:prstGeom prst="rect">
                <a:avLst/>
              </a:prstGeom>
              <a:noFill/>
            </p:spPr>
            <p:txBody>
              <a:bodyPr wrap="square">
                <a:spAutoFit/>
              </a:bodyPr>
              <a:lstStyle/>
              <a:p>
                <a14:m>
                  <m:oMath xmlns:m="http://schemas.openxmlformats.org/officeDocument/2006/math">
                    <m:r>
                      <a:rPr lang="en-US" altLang="zh-TW" sz="3200" b="0" i="1" smtClean="0">
                        <a:latin typeface="Cambria Math" panose="02040503050406030204" pitchFamily="18" charset="0"/>
                      </a:rPr>
                      <m:t>𝐷</m:t>
                    </m:r>
                    <m:r>
                      <a:rPr lang="en-US" altLang="zh-TW" sz="3200" b="0" i="1" smtClean="0">
                        <a:latin typeface="Cambria Math" panose="02040503050406030204" pitchFamily="18" charset="0"/>
                      </a:rPr>
                      <m:t>= </m:t>
                    </m:r>
                    <m:d>
                      <m:dPr>
                        <m:begChr m:val="["/>
                        <m:endChr m:val="]"/>
                        <m:ctrlPr>
                          <a:rPr lang="en-US" altLang="zh-TW" sz="3200" b="0" i="1" smtClean="0">
                            <a:latin typeface="Cambria Math" panose="02040503050406030204" pitchFamily="18" charset="0"/>
                          </a:rPr>
                        </m:ctrlPr>
                      </m:dPr>
                      <m:e>
                        <m:m>
                          <m:mPr>
                            <m:mcs>
                              <m:mc>
                                <m:mcPr>
                                  <m:count m:val="3"/>
                                  <m:mcJc m:val="center"/>
                                </m:mcPr>
                              </m:mc>
                            </m:mcs>
                            <m:ctrlPr>
                              <a:rPr lang="en-US" altLang="zh-TW" sz="3200" b="0" i="1" smtClean="0">
                                <a:latin typeface="Cambria Math" panose="02040503050406030204" pitchFamily="18" charset="0"/>
                              </a:rPr>
                            </m:ctrlPr>
                          </m:mPr>
                          <m:mr>
                            <m:e>
                              <m:r>
                                <m:rPr>
                                  <m:brk m:alnAt="7"/>
                                </m:rPr>
                                <a:rPr lang="en-US" altLang="zh-TW" sz="3200" b="0" i="1" smtClean="0">
                                  <a:latin typeface="Cambria Math" panose="02040503050406030204" pitchFamily="18" charset="0"/>
                                </a:rPr>
                                <m:t>0</m:t>
                              </m:r>
                            </m:e>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b="0" i="1" smtClean="0">
                                      <a:latin typeface="Cambria Math" panose="02040503050406030204" pitchFamily="18" charset="0"/>
                                    </a:rPr>
                                    <m:t>1</m:t>
                                  </m:r>
                                  <m:r>
                                    <a:rPr lang="en-US" altLang="zh-TW" sz="3200" i="1">
                                      <a:latin typeface="Cambria Math" panose="02040503050406030204" pitchFamily="18" charset="0"/>
                                    </a:rPr>
                                    <m:t>, </m:t>
                                  </m:r>
                                  <m:r>
                                    <a:rPr lang="en-US" altLang="zh-TW" sz="3200" b="0" i="1" smtClean="0">
                                      <a:latin typeface="Cambria Math" panose="02040503050406030204" pitchFamily="18" charset="0"/>
                                    </a:rPr>
                                    <m:t>2</m:t>
                                  </m:r>
                                </m:sub>
                              </m:sSub>
                            </m:e>
                            <m:e>
                              <m:m>
                                <m:mPr>
                                  <m:mcs>
                                    <m:mc>
                                      <m:mcPr>
                                        <m:count m:val="2"/>
                                        <m:mcJc m:val="center"/>
                                      </m:mcPr>
                                    </m:mc>
                                  </m:mcs>
                                  <m:ctrlPr>
                                    <a:rPr lang="en-US" altLang="zh-TW" sz="3200" b="0" i="1" smtClean="0">
                                      <a:latin typeface="Cambria Math" panose="02040503050406030204" pitchFamily="18" charset="0"/>
                                    </a:rPr>
                                  </m:ctrlPr>
                                </m:mPr>
                                <m:mr>
                                  <m:e>
                                    <m:r>
                                      <m:rPr>
                                        <m:brk m:alnAt="7"/>
                                      </m:rPr>
                                      <a:rPr lang="en-US" altLang="zh-TW" sz="3200" b="0" i="1" smtClean="0">
                                        <a:latin typeface="Cambria Math" panose="02040503050406030204" pitchFamily="18" charset="0"/>
                                      </a:rPr>
                                      <m:t>⋯</m:t>
                                    </m:r>
                                  </m:e>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rPr>
                                          <m:t>1, </m:t>
                                        </m:r>
                                        <m:r>
                                          <a:rPr lang="en-US" altLang="zh-TW" sz="3200" b="0" i="1" smtClean="0">
                                            <a:latin typeface="Cambria Math" panose="02040503050406030204" pitchFamily="18" charset="0"/>
                                          </a:rPr>
                                          <m:t>𝑛</m:t>
                                        </m:r>
                                      </m:sub>
                                    </m:sSub>
                                  </m:e>
                                </m:mr>
                              </m:m>
                            </m:e>
                          </m:mr>
                          <m:mr>
                            <m:e>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𝐷</m:t>
                                  </m:r>
                                </m:e>
                                <m:sub>
                                  <m:r>
                                    <a:rPr lang="en-US" altLang="zh-TW" sz="3200" b="0" i="1" smtClean="0">
                                      <a:latin typeface="Cambria Math" panose="02040503050406030204" pitchFamily="18" charset="0"/>
                                    </a:rPr>
                                    <m:t>2, 1</m:t>
                                  </m:r>
                                </m:sub>
                              </m:sSub>
                            </m:e>
                            <m:e>
                              <m:r>
                                <a:rPr lang="en-US" altLang="zh-TW" sz="3200" b="0" i="1" smtClean="0">
                                  <a:latin typeface="Cambria Math" panose="02040503050406030204" pitchFamily="18" charset="0"/>
                                </a:rPr>
                                <m:t>0</m:t>
                              </m:r>
                            </m:e>
                            <m:e>
                              <m:m>
                                <m:mPr>
                                  <m:mcs>
                                    <m:mc>
                                      <m:mcPr>
                                        <m:count m:val="2"/>
                                        <m:mcJc m:val="center"/>
                                      </m:mcPr>
                                    </m:mc>
                                  </m:mcs>
                                  <m:ctrlPr>
                                    <a:rPr lang="en-US" altLang="zh-TW" sz="3200" b="0" i="1" smtClean="0">
                                      <a:latin typeface="Cambria Math" panose="02040503050406030204" pitchFamily="18" charset="0"/>
                                    </a:rPr>
                                  </m:ctrlPr>
                                </m:mPr>
                                <m:mr>
                                  <m:e>
                                    <m:r>
                                      <m:rPr>
                                        <m:brk m:alnAt="7"/>
                                      </m:rPr>
                                      <a:rPr lang="en-US" altLang="zh-TW" sz="3200" i="1">
                                        <a:latin typeface="Cambria Math" panose="02040503050406030204" pitchFamily="18" charset="0"/>
                                      </a:rPr>
                                      <m:t>⋯</m:t>
                                    </m:r>
                                  </m:e>
                                  <m:e>
                                    <m:r>
                                      <m:rPr>
                                        <m:brk m:alnAt="7"/>
                                      </m:rPr>
                                      <a:rPr lang="en-US" altLang="zh-TW" sz="3200" i="1">
                                        <a:latin typeface="Cambria Math" panose="02040503050406030204" pitchFamily="18" charset="0"/>
                                      </a:rPr>
                                      <m:t>⋮</m:t>
                                    </m:r>
                                  </m:e>
                                </m:mr>
                              </m:m>
                            </m:e>
                          </m:mr>
                          <m:mr>
                            <m:e>
                              <m:m>
                                <m:mPr>
                                  <m:mcs>
                                    <m:mc>
                                      <m:mcPr>
                                        <m:count m:val="1"/>
                                        <m:mcJc m:val="center"/>
                                      </m:mcPr>
                                    </m:mc>
                                  </m:mcs>
                                  <m:ctrlPr>
                                    <a:rPr lang="en-US" altLang="zh-TW" sz="3200" b="0" i="1" smtClean="0">
                                      <a:latin typeface="Cambria Math" panose="02040503050406030204" pitchFamily="18" charset="0"/>
                                    </a:rPr>
                                  </m:ctrlPr>
                                </m:mPr>
                                <m:mr>
                                  <m:e>
                                    <m:r>
                                      <m:rPr>
                                        <m:brk m:alnAt="7"/>
                                      </m:rPr>
                                      <a:rPr lang="en-US" altLang="zh-TW" sz="3200" b="0" i="1" smtClean="0">
                                        <a:latin typeface="Cambria Math" panose="02040503050406030204" pitchFamily="18" charset="0"/>
                                      </a:rPr>
                                      <m:t>⋮</m:t>
                                    </m:r>
                                  </m:e>
                                </m:m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b="0" i="1" smtClean="0">
                                            <a:latin typeface="Cambria Math" panose="02040503050406030204" pitchFamily="18" charset="0"/>
                                          </a:rPr>
                                          <m:t>𝑛</m:t>
                                        </m:r>
                                        <m:r>
                                          <a:rPr lang="en-US" altLang="zh-TW" sz="3200" i="1">
                                            <a:latin typeface="Cambria Math" panose="02040503050406030204" pitchFamily="18" charset="0"/>
                                          </a:rPr>
                                          <m:t>, 1</m:t>
                                        </m:r>
                                      </m:sub>
                                    </m:sSub>
                                  </m:e>
                                </m:mr>
                              </m:m>
                            </m:e>
                            <m:e>
                              <m:m>
                                <m:mPr>
                                  <m:mcs>
                                    <m:mc>
                                      <m:mcPr>
                                        <m:count m:val="1"/>
                                        <m:mcJc m:val="center"/>
                                      </m:mcPr>
                                    </m:mc>
                                  </m:mcs>
                                  <m:ctrlPr>
                                    <a:rPr lang="en-US" altLang="zh-TW" sz="3200" b="0" i="1" smtClean="0">
                                      <a:latin typeface="Cambria Math" panose="02040503050406030204" pitchFamily="18" charset="0"/>
                                    </a:rPr>
                                  </m:ctrlPr>
                                </m:mPr>
                                <m:mr>
                                  <m:e>
                                    <m:r>
                                      <m:rPr>
                                        <m:brk m:alnAt="7"/>
                                      </m:rPr>
                                      <a:rPr lang="en-US" altLang="zh-TW" sz="3200" i="1">
                                        <a:latin typeface="Cambria Math" panose="02040503050406030204" pitchFamily="18" charset="0"/>
                                      </a:rPr>
                                      <m:t>⋮</m:t>
                                    </m:r>
                                  </m:e>
                                </m:mr>
                                <m:mr>
                                  <m:e>
                                    <m:r>
                                      <m:rPr>
                                        <m:brk m:alnAt="7"/>
                                      </m:rPr>
                                      <a:rPr lang="en-US" altLang="zh-TW" sz="3200" i="1">
                                        <a:latin typeface="Cambria Math" panose="02040503050406030204" pitchFamily="18" charset="0"/>
                                      </a:rPr>
                                      <m:t>⋯</m:t>
                                    </m:r>
                                  </m:e>
                                </m:mr>
                              </m:m>
                            </m:e>
                            <m:e>
                              <m:m>
                                <m:mPr>
                                  <m:mcs>
                                    <m:mc>
                                      <m:mcPr>
                                        <m:count m:val="2"/>
                                        <m:mcJc m:val="center"/>
                                      </m:mcPr>
                                    </m:mc>
                                  </m:mcs>
                                  <m:ctrlPr>
                                    <a:rPr lang="en-US" altLang="zh-TW" sz="3200" b="0" i="1" smtClean="0">
                                      <a:latin typeface="Cambria Math" panose="02040503050406030204" pitchFamily="18" charset="0"/>
                                    </a:rPr>
                                  </m:ctrlPr>
                                </m:mPr>
                                <m:mr>
                                  <m:e>
                                    <m:m>
                                      <m:mPr>
                                        <m:mcs>
                                          <m:mc>
                                            <m:mcPr>
                                              <m:count m:val="1"/>
                                              <m:mcJc m:val="center"/>
                                            </m:mcPr>
                                          </m:mc>
                                        </m:mcs>
                                        <m:ctrlPr>
                                          <a:rPr lang="en-US" altLang="zh-TW" sz="3200" b="0" i="1" smtClean="0">
                                            <a:latin typeface="Cambria Math" panose="02040503050406030204" pitchFamily="18" charset="0"/>
                                          </a:rPr>
                                        </m:ctrlPr>
                                      </m:mPr>
                                      <m:mr>
                                        <m:e>
                                          <m:r>
                                            <m:rPr>
                                              <m:brk m:alnAt="7"/>
                                            </m:rPr>
                                            <a:rPr lang="en-US" altLang="zh-TW" sz="3200" b="0" i="1" smtClean="0">
                                              <a:latin typeface="Cambria Math" panose="02040503050406030204" pitchFamily="18" charset="0"/>
                                            </a:rPr>
                                            <m:t>⋱</m:t>
                                          </m:r>
                                        </m:e>
                                      </m:mr>
                                      <m:mr>
                                        <m:e>
                                          <m:r>
                                            <m:rPr>
                                              <m:brk m:alnAt="7"/>
                                            </m:rPr>
                                            <a:rPr lang="en-US" altLang="zh-TW" sz="3200" i="1">
                                              <a:latin typeface="Cambria Math" panose="02040503050406030204" pitchFamily="18" charset="0"/>
                                            </a:rPr>
                                            <m:t>⋯</m:t>
                                          </m:r>
                                        </m:e>
                                      </m:mr>
                                    </m:m>
                                  </m:e>
                                  <m:e>
                                    <m:m>
                                      <m:mPr>
                                        <m:mcs>
                                          <m:mc>
                                            <m:mcPr>
                                              <m:count m:val="1"/>
                                              <m:mcJc m:val="center"/>
                                            </m:mcPr>
                                          </m:mc>
                                        </m:mcs>
                                        <m:ctrlPr>
                                          <a:rPr lang="en-US" altLang="zh-TW" sz="3200" b="0" i="1" smtClean="0">
                                            <a:latin typeface="Cambria Math" panose="02040503050406030204" pitchFamily="18" charset="0"/>
                                          </a:rPr>
                                        </m:ctrlPr>
                                      </m:mPr>
                                      <m:mr>
                                        <m:e>
                                          <m:r>
                                            <m:rPr>
                                              <m:brk m:alnAt="7"/>
                                            </m:rPr>
                                            <a:rPr lang="en-US" altLang="zh-TW" sz="3200" i="1">
                                              <a:latin typeface="Cambria Math" panose="02040503050406030204" pitchFamily="18" charset="0"/>
                                            </a:rPr>
                                            <m:t>⋮</m:t>
                                          </m:r>
                                        </m:e>
                                      </m:mr>
                                      <m:mr>
                                        <m:e>
                                          <m:r>
                                            <a:rPr lang="en-US" altLang="zh-TW" sz="3200" b="0" i="1" smtClean="0">
                                              <a:latin typeface="Cambria Math" panose="02040503050406030204" pitchFamily="18" charset="0"/>
                                            </a:rPr>
                                            <m:t>0</m:t>
                                          </m:r>
                                        </m:e>
                                      </m:mr>
                                    </m:m>
                                  </m:e>
                                </m:mr>
                              </m:m>
                            </m:e>
                          </m:mr>
                        </m:m>
                      </m:e>
                    </m:d>
                    <m:r>
                      <a:rPr lang="en-US" altLang="zh-TW" sz="3200" b="0" i="1" smtClean="0">
                        <a:latin typeface="Cambria Math" panose="02040503050406030204" pitchFamily="18" charset="0"/>
                        <a:ea typeface="Cambria Math" panose="02040503050406030204" pitchFamily="18" charset="0"/>
                      </a:rPr>
                      <m:t>→</m:t>
                    </m:r>
                    <m:m>
                      <m:mPr>
                        <m:mcs>
                          <m:mc>
                            <m:mcPr>
                              <m:count m:val="1"/>
                              <m:mcJc m:val="center"/>
                            </m:mcPr>
                          </m:mc>
                        </m:mcs>
                        <m:ctrlPr>
                          <a:rPr lang="en-US" altLang="zh-TW" sz="3200" b="0" i="1" smtClean="0">
                            <a:latin typeface="Cambria Math" panose="02040503050406030204" pitchFamily="18" charset="0"/>
                            <a:ea typeface="Cambria Math" panose="02040503050406030204" pitchFamily="18" charset="0"/>
                          </a:rPr>
                        </m:ctrlPr>
                      </m:mPr>
                      <m:mr>
                        <m:e>
                          <m:d>
                            <m:dPr>
                              <m:begChr m:val="["/>
                              <m:endChr m:val="]"/>
                              <m:ctrlPr>
                                <a:rPr lang="en-US" altLang="zh-TW" sz="3200" i="1">
                                  <a:latin typeface="Cambria Math" panose="02040503050406030204" pitchFamily="18" charset="0"/>
                                  <a:ea typeface="Cambria Math" panose="02040503050406030204" pitchFamily="18" charset="0"/>
                                </a:rPr>
                              </m:ctrlPr>
                            </m:dPr>
                            <m:e>
                              <m:m>
                                <m:mPr>
                                  <m:mcs>
                                    <m:mc>
                                      <m:mcPr>
                                        <m:count m:val="1"/>
                                        <m:mcJc m:val="center"/>
                                      </m:mcPr>
                                    </m:mc>
                                  </m:mcs>
                                  <m:ctrlPr>
                                    <a:rPr lang="en-US" altLang="zh-TW" sz="3200" i="1">
                                      <a:latin typeface="Cambria Math" panose="02040503050406030204" pitchFamily="18" charset="0"/>
                                      <a:ea typeface="Cambria Math" panose="02040503050406030204" pitchFamily="18" charset="0"/>
                                    </a:rPr>
                                  </m:ctrlPr>
                                </m:mPr>
                                <m:mr>
                                  <m:e>
                                    <m:r>
                                      <m:rPr>
                                        <m:brk m:alnAt="7"/>
                                      </m:rPr>
                                      <a:rPr lang="en-US" altLang="zh-TW" sz="3200" i="1">
                                        <a:latin typeface="Cambria Math" panose="02040503050406030204" pitchFamily="18" charset="0"/>
                                        <a:ea typeface="Cambria Math" panose="02040503050406030204" pitchFamily="18" charset="0"/>
                                      </a:rPr>
                                      <m:t>0</m:t>
                                    </m:r>
                                  </m:e>
                                </m:m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rPr>
                                          <m:t>2, 1</m:t>
                                        </m:r>
                                      </m:sub>
                                    </m:sSub>
                                  </m:e>
                                </m:mr>
                                <m:mr>
                                  <m:e>
                                    <m:m>
                                      <m:mPr>
                                        <m:mcs>
                                          <m:mc>
                                            <m:mcPr>
                                              <m:count m:val="1"/>
                                              <m:mcJc m:val="center"/>
                                            </m:mcPr>
                                          </m:mc>
                                        </m:mcs>
                                        <m:ctrlPr>
                                          <a:rPr lang="en-US" altLang="zh-TW" sz="3200" i="1">
                                            <a:latin typeface="Cambria Math" panose="02040503050406030204" pitchFamily="18" charset="0"/>
                                            <a:ea typeface="Cambria Math" panose="02040503050406030204" pitchFamily="18" charset="0"/>
                                          </a:rPr>
                                        </m:ctrlPr>
                                      </m:mPr>
                                      <m:mr>
                                        <m:e>
                                          <m:r>
                                            <m:rPr>
                                              <m:brk m:alnAt="7"/>
                                            </m:rPr>
                                            <a:rPr lang="en-US" altLang="zh-TW" sz="3200" i="1">
                                              <a:latin typeface="Cambria Math" panose="02040503050406030204" pitchFamily="18" charset="0"/>
                                            </a:rPr>
                                            <m:t>⋮</m:t>
                                          </m:r>
                                        </m:e>
                                      </m:m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rPr>
                                                <m:t>𝑛</m:t>
                                              </m:r>
                                              <m:r>
                                                <a:rPr lang="en-US" altLang="zh-TW" sz="3200" i="1">
                                                  <a:latin typeface="Cambria Math" panose="02040503050406030204" pitchFamily="18" charset="0"/>
                                                </a:rPr>
                                                <m:t>, 1</m:t>
                                              </m:r>
                                            </m:sub>
                                          </m:sSub>
                                        </m:e>
                                      </m:mr>
                                    </m:m>
                                  </m:e>
                                </m:mr>
                              </m:m>
                            </m:e>
                          </m:d>
                        </m:e>
                      </m:m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ea typeface="Cambria Math" panose="02040503050406030204" pitchFamily="18" charset="0"/>
                                </a:rPr>
                                <m:t>∙</m:t>
                              </m:r>
                              <m:r>
                                <a:rPr lang="en-US" altLang="zh-TW" sz="3200" b="0" i="1" smtClean="0">
                                  <a:latin typeface="Cambria Math" panose="02040503050406030204" pitchFamily="18" charset="0"/>
                                  <a:ea typeface="Cambria Math" panose="02040503050406030204" pitchFamily="18" charset="0"/>
                                </a:rPr>
                                <m:t>1</m:t>
                              </m:r>
                            </m:sub>
                          </m:sSub>
                        </m:e>
                      </m:mr>
                    </m:m>
                    <m:r>
                      <a:rPr lang="en-US" altLang="zh-TW" sz="3200" b="0" i="1" smtClean="0">
                        <a:latin typeface="Cambria Math" panose="02040503050406030204" pitchFamily="18" charset="0"/>
                        <a:ea typeface="Cambria Math" panose="02040503050406030204" pitchFamily="18" charset="0"/>
                      </a:rPr>
                      <m:t> </m:t>
                    </m:r>
                    <m:m>
                      <m:mPr>
                        <m:mcs>
                          <m:mc>
                            <m:mcPr>
                              <m:count m:val="1"/>
                              <m:mcJc m:val="center"/>
                            </m:mcPr>
                          </m:mc>
                        </m:mcs>
                        <m:ctrlPr>
                          <a:rPr lang="en-US" altLang="zh-TW" sz="3200" b="0" i="1" smtClean="0">
                            <a:latin typeface="Cambria Math" panose="02040503050406030204" pitchFamily="18" charset="0"/>
                            <a:ea typeface="Cambria Math" panose="02040503050406030204" pitchFamily="18" charset="0"/>
                          </a:rPr>
                        </m:ctrlPr>
                      </m:mPr>
                      <m:mr>
                        <m:e>
                          <m:d>
                            <m:dPr>
                              <m:begChr m:val="["/>
                              <m:endChr m:val="]"/>
                              <m:ctrlPr>
                                <a:rPr lang="en-US" altLang="zh-TW" sz="3200" i="1">
                                  <a:latin typeface="Cambria Math" panose="02040503050406030204" pitchFamily="18" charset="0"/>
                                  <a:ea typeface="Cambria Math" panose="02040503050406030204" pitchFamily="18" charset="0"/>
                                </a:rPr>
                              </m:ctrlPr>
                            </m:dPr>
                            <m:e>
                              <m:m>
                                <m:mPr>
                                  <m:mcs>
                                    <m:mc>
                                      <m:mcPr>
                                        <m:count m:val="1"/>
                                        <m:mcJc m:val="center"/>
                                      </m:mcPr>
                                    </m:mc>
                                  </m:mcs>
                                  <m:ctrlPr>
                                    <a:rPr lang="en-US" altLang="zh-TW" sz="3200" i="1">
                                      <a:latin typeface="Cambria Math" panose="02040503050406030204" pitchFamily="18" charset="0"/>
                                      <a:ea typeface="Cambria Math" panose="02040503050406030204" pitchFamily="18" charset="0"/>
                                    </a:rPr>
                                  </m:ctrlPr>
                                </m:mP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rPr>
                                          <m:t>1, 2</m:t>
                                        </m:r>
                                      </m:sub>
                                    </m:sSub>
                                  </m:e>
                                </m:mr>
                                <m:mr>
                                  <m:e>
                                    <m:r>
                                      <a:rPr lang="en-US" altLang="zh-TW" sz="3200" b="0" i="1" smtClean="0">
                                        <a:latin typeface="Cambria Math" panose="02040503050406030204" pitchFamily="18" charset="0"/>
                                      </a:rPr>
                                      <m:t>0</m:t>
                                    </m:r>
                                  </m:e>
                                </m:mr>
                                <m:mr>
                                  <m:e>
                                    <m:m>
                                      <m:mPr>
                                        <m:mcs>
                                          <m:mc>
                                            <m:mcPr>
                                              <m:count m:val="1"/>
                                              <m:mcJc m:val="center"/>
                                            </m:mcPr>
                                          </m:mc>
                                        </m:mcs>
                                        <m:ctrlPr>
                                          <a:rPr lang="en-US" altLang="zh-TW" sz="3200" i="1">
                                            <a:latin typeface="Cambria Math" panose="02040503050406030204" pitchFamily="18" charset="0"/>
                                            <a:ea typeface="Cambria Math" panose="02040503050406030204" pitchFamily="18" charset="0"/>
                                          </a:rPr>
                                        </m:ctrlPr>
                                      </m:mPr>
                                      <m:mr>
                                        <m:e>
                                          <m:r>
                                            <m:rPr>
                                              <m:brk m:alnAt="7"/>
                                            </m:rPr>
                                            <a:rPr lang="en-US" altLang="zh-TW" sz="3200" i="1">
                                              <a:latin typeface="Cambria Math" panose="02040503050406030204" pitchFamily="18" charset="0"/>
                                            </a:rPr>
                                            <m:t>⋮</m:t>
                                          </m:r>
                                        </m:e>
                                      </m:m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rPr>
                                                <m:t>𝑛</m:t>
                                              </m:r>
                                              <m:r>
                                                <a:rPr lang="en-US" altLang="zh-TW" sz="3200" i="1">
                                                  <a:latin typeface="Cambria Math" panose="02040503050406030204" pitchFamily="18" charset="0"/>
                                                </a:rPr>
                                                <m:t>, 2</m:t>
                                              </m:r>
                                            </m:sub>
                                          </m:sSub>
                                        </m:e>
                                      </m:mr>
                                    </m:m>
                                  </m:e>
                                </m:mr>
                              </m:m>
                            </m:e>
                          </m:d>
                        </m:e>
                      </m:m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ea typeface="Cambria Math" panose="02040503050406030204" pitchFamily="18" charset="0"/>
                                </a:rPr>
                                <m:t>∙</m:t>
                              </m:r>
                              <m:r>
                                <a:rPr lang="en-US" altLang="zh-TW" sz="3200" b="0" i="1" smtClean="0">
                                  <a:latin typeface="Cambria Math" panose="02040503050406030204" pitchFamily="18" charset="0"/>
                                  <a:ea typeface="Cambria Math" panose="02040503050406030204" pitchFamily="18" charset="0"/>
                                </a:rPr>
                                <m:t>2</m:t>
                              </m:r>
                            </m:sub>
                          </m:sSub>
                        </m:e>
                      </m:mr>
                    </m:m>
                    <m:r>
                      <a:rPr lang="en-US" altLang="zh-TW" sz="3200" b="0" i="1" smtClean="0">
                        <a:latin typeface="Cambria Math" panose="02040503050406030204" pitchFamily="18" charset="0"/>
                        <a:ea typeface="Cambria Math" panose="02040503050406030204" pitchFamily="18" charset="0"/>
                      </a:rPr>
                      <m:t>⋯</m:t>
                    </m:r>
                    <m:m>
                      <m:mPr>
                        <m:mcs>
                          <m:mc>
                            <m:mcPr>
                              <m:count m:val="1"/>
                              <m:mcJc m:val="center"/>
                            </m:mcPr>
                          </m:mc>
                        </m:mcs>
                        <m:ctrlPr>
                          <a:rPr lang="en-US" altLang="zh-TW" sz="3200" b="0" i="1" smtClean="0">
                            <a:latin typeface="Cambria Math" panose="02040503050406030204" pitchFamily="18" charset="0"/>
                            <a:ea typeface="Cambria Math" panose="02040503050406030204" pitchFamily="18" charset="0"/>
                          </a:rPr>
                        </m:ctrlPr>
                      </m:mPr>
                      <m:mr>
                        <m:e>
                          <m:d>
                            <m:dPr>
                              <m:begChr m:val="["/>
                              <m:endChr m:val="]"/>
                              <m:ctrlPr>
                                <a:rPr lang="en-US" altLang="zh-TW" sz="3200" i="1">
                                  <a:latin typeface="Cambria Math" panose="02040503050406030204" pitchFamily="18" charset="0"/>
                                  <a:ea typeface="Cambria Math" panose="02040503050406030204" pitchFamily="18" charset="0"/>
                                </a:rPr>
                              </m:ctrlPr>
                            </m:dPr>
                            <m:e>
                              <m:m>
                                <m:mPr>
                                  <m:mcs>
                                    <m:mc>
                                      <m:mcPr>
                                        <m:count m:val="1"/>
                                        <m:mcJc m:val="center"/>
                                      </m:mcPr>
                                    </m:mc>
                                  </m:mcs>
                                  <m:ctrlPr>
                                    <a:rPr lang="en-US" altLang="zh-TW" sz="3200" i="1">
                                      <a:latin typeface="Cambria Math" panose="02040503050406030204" pitchFamily="18" charset="0"/>
                                      <a:ea typeface="Cambria Math" panose="02040503050406030204" pitchFamily="18" charset="0"/>
                                    </a:rPr>
                                  </m:ctrlPr>
                                </m:mP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rPr>
                                          <m:t>1, </m:t>
                                        </m:r>
                                        <m:r>
                                          <a:rPr lang="en-US" altLang="zh-TW" sz="3200" i="1">
                                            <a:latin typeface="Cambria Math" panose="02040503050406030204" pitchFamily="18" charset="0"/>
                                          </a:rPr>
                                          <m:t>𝑛</m:t>
                                        </m:r>
                                      </m:sub>
                                    </m:sSub>
                                  </m:e>
                                </m:m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b="0" i="1" smtClean="0">
                                            <a:latin typeface="Cambria Math" panose="02040503050406030204" pitchFamily="18" charset="0"/>
                                          </a:rPr>
                                          <m:t>2</m:t>
                                        </m:r>
                                        <m:r>
                                          <a:rPr lang="en-US" altLang="zh-TW" sz="3200" i="1">
                                            <a:latin typeface="Cambria Math" panose="02040503050406030204" pitchFamily="18" charset="0"/>
                                          </a:rPr>
                                          <m:t>, </m:t>
                                        </m:r>
                                        <m:r>
                                          <a:rPr lang="en-US" altLang="zh-TW" sz="3200" i="1">
                                            <a:latin typeface="Cambria Math" panose="02040503050406030204" pitchFamily="18" charset="0"/>
                                          </a:rPr>
                                          <m:t>𝑛</m:t>
                                        </m:r>
                                      </m:sub>
                                    </m:sSub>
                                  </m:e>
                                </m:mr>
                                <m:mr>
                                  <m:e>
                                    <m:m>
                                      <m:mPr>
                                        <m:mcs>
                                          <m:mc>
                                            <m:mcPr>
                                              <m:count m:val="1"/>
                                              <m:mcJc m:val="center"/>
                                            </m:mcPr>
                                          </m:mc>
                                        </m:mcs>
                                        <m:ctrlPr>
                                          <a:rPr lang="en-US" altLang="zh-TW" sz="3200" i="1">
                                            <a:latin typeface="Cambria Math" panose="02040503050406030204" pitchFamily="18" charset="0"/>
                                            <a:ea typeface="Cambria Math" panose="02040503050406030204" pitchFamily="18" charset="0"/>
                                          </a:rPr>
                                        </m:ctrlPr>
                                      </m:mPr>
                                      <m:mr>
                                        <m:e>
                                          <m:sSub>
                                            <m:sSubPr>
                                              <m:ctrlPr>
                                                <a:rPr lang="en-US" altLang="zh-TW" sz="3200" i="1" smtClean="0">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b="0" i="1" smtClean="0">
                                                  <a:latin typeface="Cambria Math" panose="02040503050406030204" pitchFamily="18" charset="0"/>
                                                </a:rPr>
                                                <m:t>3</m:t>
                                              </m:r>
                                              <m:r>
                                                <a:rPr lang="en-US" altLang="zh-TW" sz="3200" i="1">
                                                  <a:latin typeface="Cambria Math" panose="02040503050406030204" pitchFamily="18" charset="0"/>
                                                </a:rPr>
                                                <m:t>, </m:t>
                                              </m:r>
                                              <m:r>
                                                <a:rPr lang="en-US" altLang="zh-TW" sz="3200" i="1">
                                                  <a:latin typeface="Cambria Math" panose="02040503050406030204" pitchFamily="18" charset="0"/>
                                                </a:rPr>
                                                <m:t>𝑛</m:t>
                                              </m:r>
                                            </m:sub>
                                          </m:sSub>
                                        </m:e>
                                      </m:mr>
                                      <m:mr>
                                        <m:e>
                                          <m:r>
                                            <a:rPr lang="en-US" altLang="zh-TW" sz="3200" b="0" i="1" smtClean="0">
                                              <a:latin typeface="Cambria Math" panose="02040503050406030204" pitchFamily="18" charset="0"/>
                                              <a:ea typeface="Cambria Math" panose="02040503050406030204" pitchFamily="18" charset="0"/>
                                            </a:rPr>
                                            <m:t>0</m:t>
                                          </m:r>
                                        </m:e>
                                      </m:mr>
                                    </m:m>
                                  </m:e>
                                </m:mr>
                              </m:m>
                            </m:e>
                          </m:d>
                        </m:e>
                      </m:mr>
                      <m:mr>
                        <m:e>
                          <m:sSub>
                            <m:sSubPr>
                              <m:ctrlPr>
                                <a:rPr lang="en-US" altLang="zh-TW" sz="3200" i="1">
                                  <a:latin typeface="Cambria Math" panose="02040503050406030204" pitchFamily="18" charset="0"/>
                                </a:rPr>
                              </m:ctrlPr>
                            </m:sSubPr>
                            <m:e>
                              <m:r>
                                <a:rPr lang="en-US" altLang="zh-TW" sz="3200" i="1">
                                  <a:latin typeface="Cambria Math" panose="02040503050406030204" pitchFamily="18" charset="0"/>
                                </a:rPr>
                                <m:t>𝐷</m:t>
                              </m:r>
                            </m:e>
                            <m:sub>
                              <m:r>
                                <a:rPr lang="en-US" altLang="zh-TW" sz="3200" i="1">
                                  <a:latin typeface="Cambria Math" panose="02040503050406030204" pitchFamily="18" charset="0"/>
                                  <a:ea typeface="Cambria Math" panose="02040503050406030204" pitchFamily="18" charset="0"/>
                                </a:rPr>
                                <m:t>∙</m:t>
                              </m:r>
                              <m:r>
                                <a:rPr lang="en-US" altLang="zh-TW" sz="3200" b="0" i="1" smtClean="0">
                                  <a:latin typeface="Cambria Math" panose="02040503050406030204" pitchFamily="18" charset="0"/>
                                  <a:ea typeface="Cambria Math" panose="02040503050406030204" pitchFamily="18" charset="0"/>
                                </a:rPr>
                                <m:t>𝑛</m:t>
                              </m:r>
                            </m:sub>
                          </m:sSub>
                        </m:e>
                      </m:mr>
                    </m:m>
                  </m:oMath>
                </a14:m>
                <a:r>
                  <a:rPr lang="zh-TW" altLang="en-US" dirty="0"/>
                  <a:t> </a:t>
                </a:r>
              </a:p>
            </p:txBody>
          </p:sp>
        </mc:Choice>
        <mc:Fallback xmlns="">
          <p:sp>
            <p:nvSpPr>
              <p:cNvPr id="12" name="文字方塊 11">
                <a:extLst>
                  <a:ext uri="{FF2B5EF4-FFF2-40B4-BE49-F238E27FC236}">
                    <a16:creationId xmlns:a16="http://schemas.microsoft.com/office/drawing/2014/main" id="{E9084441-0E84-4557-8312-487BCADECD52}"/>
                  </a:ext>
                </a:extLst>
              </p:cNvPr>
              <p:cNvSpPr txBox="1">
                <a:spLocks noRot="1" noChangeAspect="1" noMove="1" noResize="1" noEditPoints="1" noAdjustHandles="1" noChangeArrowheads="1" noChangeShapeType="1" noTextEdit="1"/>
              </p:cNvSpPr>
              <p:nvPr/>
            </p:nvSpPr>
            <p:spPr>
              <a:xfrm>
                <a:off x="982420" y="3643194"/>
                <a:ext cx="10045700" cy="2520370"/>
              </a:xfrm>
              <a:prstGeom prst="rect">
                <a:avLst/>
              </a:prstGeom>
              <a:blipFill>
                <a:blip r:embed="rId5"/>
                <a:stretch>
                  <a:fillRect/>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1845092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3.4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Hierarchical Risk Parity</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3CDA50FD-E7F7-4634-BD48-F2EC3447F677}"/>
                  </a:ext>
                </a:extLst>
              </p:cNvPr>
              <p:cNvSpPr txBox="1"/>
              <p:nvPr/>
            </p:nvSpPr>
            <p:spPr>
              <a:xfrm>
                <a:off x="478940" y="1191692"/>
                <a:ext cx="11052660" cy="430887"/>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5.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計算隨機抽樣資料的</a:t>
                </a:r>
                <a14:m>
                  <m:oMath xmlns:m="http://schemas.openxmlformats.org/officeDocument/2006/math">
                    <m:sSub>
                      <m:sSubPr>
                        <m:ctrlPr>
                          <a:rPr lang="en-US" altLang="zh-TW" sz="2800" b="0" i="1" smtClean="0">
                            <a:latin typeface="Cambria Math" panose="02040503050406030204" pitchFamily="18" charset="0"/>
                          </a:rPr>
                        </m:ctrlPr>
                      </m:sSubPr>
                      <m:e>
                        <m:r>
                          <m:rPr>
                            <m:sty m:val="p"/>
                          </m:rPr>
                          <a:rPr lang="en-US" altLang="zh-TW" sz="2800">
                            <a:latin typeface="Cambria Math" panose="02040503050406030204" pitchFamily="18" charset="0"/>
                          </a:rPr>
                          <m:t>W</m:t>
                        </m:r>
                      </m:e>
                      <m:sub>
                        <m:r>
                          <a:rPr lang="zh-TW" altLang="en-US" sz="2800" i="1">
                            <a:latin typeface="Cambria Math" panose="02040503050406030204" pitchFamily="18" charset="0"/>
                          </a:rPr>
                          <m:t>𝑘</m:t>
                        </m:r>
                        <m:r>
                          <a:rPr lang="en-US" altLang="zh-TW" sz="2800" b="0" i="1" smtClean="0">
                            <a:latin typeface="Cambria Math" panose="02040503050406030204" pitchFamily="18" charset="0"/>
                          </a:rPr>
                          <m:t>𝑏</m:t>
                        </m:r>
                      </m:sub>
                    </m:sSub>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值</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文字方塊 2">
                <a:extLst>
                  <a:ext uri="{FF2B5EF4-FFF2-40B4-BE49-F238E27FC236}">
                    <a16:creationId xmlns:a16="http://schemas.microsoft.com/office/drawing/2014/main" id="{3CDA50FD-E7F7-4634-BD48-F2EC3447F677}"/>
                  </a:ext>
                </a:extLst>
              </p:cNvPr>
              <p:cNvSpPr txBox="1">
                <a:spLocks noRot="1" noChangeAspect="1" noMove="1" noResize="1" noEditPoints="1" noAdjustHandles="1" noChangeArrowheads="1" noChangeShapeType="1" noTextEdit="1"/>
              </p:cNvSpPr>
              <p:nvPr/>
            </p:nvSpPr>
            <p:spPr>
              <a:xfrm>
                <a:off x="478940" y="1191692"/>
                <a:ext cx="11052660" cy="430887"/>
              </a:xfrm>
              <a:prstGeom prst="rect">
                <a:avLst/>
              </a:prstGeom>
              <a:blipFill>
                <a:blip r:embed="rId4"/>
                <a:stretch>
                  <a:fillRect l="-1986" t="-25352" b="-492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A8E1880-C7FB-4EAA-B0F6-33324E959D97}"/>
                  </a:ext>
                </a:extLst>
              </p:cNvPr>
              <p:cNvSpPr txBox="1"/>
              <p:nvPr/>
            </p:nvSpPr>
            <p:spPr>
              <a:xfrm>
                <a:off x="478940" y="1818436"/>
                <a:ext cx="11052660" cy="861774"/>
              </a:xfrm>
              <a:prstGeom prst="rect">
                <a:avLst/>
              </a:prstGeom>
              <a:noFill/>
            </p:spPr>
            <p:txBody>
              <a:bodyPr wrap="square" lIns="0" tIns="0" rIns="0" bIns="0"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將每次抽樣的距離按照先前的四種方法分</a:t>
                </a:r>
                <a14:m>
                  <m:oMath xmlns:m="http://schemas.openxmlformats.org/officeDocument/2006/math">
                    <m:r>
                      <a:rPr lang="zh-TW" altLang="en-US" sz="2800" i="1" smtClean="0">
                        <a:latin typeface="Cambria Math" panose="02040503050406030204" pitchFamily="18" charset="0"/>
                      </a:rPr>
                      <m:t>𝑘</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群，並計算</a:t>
                </a:r>
                <a14:m>
                  <m:oMath xmlns:m="http://schemas.openxmlformats.org/officeDocument/2006/math">
                    <m:sSub>
                      <m:sSubPr>
                        <m:ctrlPr>
                          <a:rPr lang="en-US" altLang="zh-TW" sz="2800" i="1">
                            <a:latin typeface="Cambria Math" panose="02040503050406030204" pitchFamily="18" charset="0"/>
                          </a:rPr>
                        </m:ctrlPr>
                      </m:sSubPr>
                      <m:e>
                        <m:r>
                          <m:rPr>
                            <m:sty m:val="p"/>
                          </m:rPr>
                          <a:rPr lang="en-US" altLang="zh-TW" sz="2800">
                            <a:latin typeface="Cambria Math" panose="02040503050406030204" pitchFamily="18" charset="0"/>
                          </a:rPr>
                          <m:t>W</m:t>
                        </m:r>
                      </m:e>
                      <m:sub>
                        <m:r>
                          <a:rPr lang="zh-TW" altLang="en-US" sz="2800" i="1">
                            <a:latin typeface="Cambria Math" panose="02040503050406030204" pitchFamily="18" charset="0"/>
                          </a:rPr>
                          <m:t>𝑘</m:t>
                        </m:r>
                        <m:r>
                          <a:rPr lang="en-US" altLang="zh-TW" sz="2800" i="1">
                            <a:latin typeface="Cambria Math" panose="02040503050406030204" pitchFamily="18" charset="0"/>
                          </a:rPr>
                          <m:t>𝑏</m:t>
                        </m:r>
                      </m:sub>
                    </m:sSub>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值。最後針對每個</a:t>
                </a:r>
                <a14:m>
                  <m:oMath xmlns:m="http://schemas.openxmlformats.org/officeDocument/2006/math">
                    <m:r>
                      <a:rPr lang="zh-TW" altLang="en-US" sz="2800" i="1">
                        <a:latin typeface="Cambria Math" panose="02040503050406030204" pitchFamily="18" charset="0"/>
                      </a:rPr>
                      <m:t>𝑘</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值，計算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Gap</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zh-TW" altLang="en-US" sz="2800" i="1">
                        <a:latin typeface="Cambria Math" panose="02040503050406030204" pitchFamily="18" charset="0"/>
                      </a:rPr>
                      <m:t>𝑘</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4A8E1880-C7FB-4EAA-B0F6-33324E959D97}"/>
                  </a:ext>
                </a:extLst>
              </p:cNvPr>
              <p:cNvSpPr txBox="1">
                <a:spLocks noRot="1" noChangeAspect="1" noMove="1" noResize="1" noEditPoints="1" noAdjustHandles="1" noChangeArrowheads="1" noChangeShapeType="1" noTextEdit="1"/>
              </p:cNvSpPr>
              <p:nvPr/>
            </p:nvSpPr>
            <p:spPr>
              <a:xfrm>
                <a:off x="478940" y="1818436"/>
                <a:ext cx="11052660" cy="861774"/>
              </a:xfrm>
              <a:prstGeom prst="rect">
                <a:avLst/>
              </a:prstGeom>
              <a:blipFill>
                <a:blip r:embed="rId5"/>
                <a:stretch>
                  <a:fillRect l="-1986" t="-12676" b="-2394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B1C70674-AF8B-4E60-9B20-F92C96023E7D}"/>
                  </a:ext>
                </a:extLst>
              </p:cNvPr>
              <p:cNvSpPr txBox="1"/>
              <p:nvPr/>
            </p:nvSpPr>
            <p:spPr>
              <a:xfrm>
                <a:off x="1104898" y="2955983"/>
                <a:ext cx="9423402" cy="14976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2800" b="0" i="1" smtClean="0">
                              <a:latin typeface="Cambria Math" panose="02040503050406030204" pitchFamily="18" charset="0"/>
                            </a:rPr>
                          </m:ctrlPr>
                        </m:sSubPr>
                        <m:e>
                          <m:r>
                            <m:rPr>
                              <m:sty m:val="p"/>
                            </m:rPr>
                            <a:rPr lang="en-US" altLang="zh-TW" sz="2800">
                              <a:latin typeface="Cambria Math" panose="02040503050406030204" pitchFamily="18" charset="0"/>
                            </a:rPr>
                            <m:t>W</m:t>
                          </m:r>
                        </m:e>
                        <m:sub>
                          <m:r>
                            <a:rPr lang="zh-TW" altLang="en-US" sz="2800" i="1">
                              <a:latin typeface="Cambria Math" panose="02040503050406030204" pitchFamily="18" charset="0"/>
                            </a:rPr>
                            <m:t>𝑘</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𝑏</m:t>
                          </m:r>
                          <m:r>
                            <a:rPr lang="en-US" altLang="zh-TW" sz="2800" b="0" i="1" smtClean="0">
                              <a:latin typeface="Cambria Math" panose="02040503050406030204" pitchFamily="18" charset="0"/>
                            </a:rPr>
                            <m:t> </m:t>
                          </m:r>
                        </m:sub>
                      </m:sSub>
                      <m:r>
                        <a:rPr lang="en-US" altLang="zh-TW" sz="2800" b="0" i="1" smtClean="0">
                          <a:latin typeface="Cambria Math" panose="02040503050406030204" pitchFamily="18" charset="0"/>
                        </a:rPr>
                        <m:t>= </m:t>
                      </m:r>
                      <m:nary>
                        <m:naryPr>
                          <m:chr m:val="∑"/>
                          <m:limLoc m:val="subSup"/>
                          <m:ctrlPr>
                            <a:rPr lang="en-US" altLang="zh-TW" sz="2800" b="0" i="1" smtClean="0">
                              <a:latin typeface="Cambria Math" panose="02040503050406030204" pitchFamily="18" charset="0"/>
                            </a:rPr>
                          </m:ctrlPr>
                        </m:naryPr>
                        <m:sub>
                          <m:r>
                            <m:rPr>
                              <m:brk m:alnAt="25"/>
                            </m:rPr>
                            <a:rPr lang="en-US" altLang="zh-TW" sz="2800" b="0" i="1" smtClean="0">
                              <a:latin typeface="Cambria Math" panose="02040503050406030204" pitchFamily="18" charset="0"/>
                            </a:rPr>
                            <m:t>𝑟</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𝑘</m:t>
                          </m:r>
                        </m:sup>
                        <m:e>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1</m:t>
                              </m:r>
                            </m:num>
                            <m:den>
                              <m:f>
                                <m:fPr>
                                  <m:ctrlPr>
                                    <a:rPr lang="en-US" altLang="zh-TW" sz="2800" b="0" i="1" smtClean="0">
                                      <a:latin typeface="Cambria Math" panose="02040503050406030204" pitchFamily="18" charset="0"/>
                                    </a:rPr>
                                  </m:ctrlPr>
                                </m:fPr>
                                <m:num>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𝑛</m:t>
                                      </m:r>
                                    </m:e>
                                    <m:sub>
                                      <m:r>
                                        <a:rPr lang="en-US" altLang="zh-TW" sz="2800" i="1">
                                          <a:latin typeface="Cambria Math" panose="02040503050406030204" pitchFamily="18" charset="0"/>
                                        </a:rPr>
                                        <m:t>𝑟</m:t>
                                      </m:r>
                                    </m:sub>
                                  </m:sSub>
                                  <m:r>
                                    <a:rPr lang="en-US" altLang="zh-TW" sz="2800" i="1">
                                      <a:latin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𝑛</m:t>
                                      </m:r>
                                    </m:e>
                                    <m:sub>
                                      <m:r>
                                        <a:rPr lang="en-US" altLang="zh-TW" sz="2800" i="1">
                                          <a:latin typeface="Cambria Math" panose="02040503050406030204" pitchFamily="18" charset="0"/>
                                        </a:rPr>
                                        <m:t>𝑟</m:t>
                                      </m:r>
                                    </m:sub>
                                  </m:sSub>
                                  <m:r>
                                    <a:rPr lang="en-US" altLang="zh-TW" sz="2800" i="1">
                                      <a:latin typeface="Cambria Math" panose="02040503050406030204" pitchFamily="18" charset="0"/>
                                    </a:rPr>
                                    <m:t> −</m:t>
                                  </m:r>
                                  <m:r>
                                    <a:rPr lang="en-US" altLang="zh-TW" sz="2800" i="1">
                                      <a:latin typeface="Cambria Math" panose="02040503050406030204" pitchFamily="18" charset="0"/>
                                    </a:rPr>
                                    <m:t>1</m:t>
                                  </m:r>
                                  <m:r>
                                    <a:rPr lang="en-US" altLang="zh-TW" sz="2800" i="1">
                                      <a:latin typeface="Cambria Math" panose="02040503050406030204" pitchFamily="18" charset="0"/>
                                    </a:rPr>
                                    <m:t>)</m:t>
                                  </m:r>
                                </m:num>
                                <m:den>
                                  <m:r>
                                    <a:rPr lang="en-US" altLang="zh-TW" sz="2800" b="0" i="1" smtClean="0">
                                      <a:latin typeface="Cambria Math" panose="02040503050406030204" pitchFamily="18" charset="0"/>
                                    </a:rPr>
                                    <m:t>2</m:t>
                                  </m:r>
                                </m:den>
                              </m:f>
                            </m:den>
                          </m:f>
                          <m:nary>
                            <m:naryPr>
                              <m:chr m:val="∑"/>
                              <m:supHide m:val="on"/>
                              <m:ctrlPr>
                                <a:rPr lang="en-US" altLang="zh-TW" sz="2800" b="0" i="1" smtClean="0">
                                  <a:latin typeface="Cambria Math" panose="02040503050406030204" pitchFamily="18" charset="0"/>
                                </a:rPr>
                              </m:ctrlPr>
                            </m:naryPr>
                            <m:sub>
                              <m:m>
                                <m:mPr>
                                  <m:mcs>
                                    <m:mc>
                                      <m:mcPr>
                                        <m:count m:val="1"/>
                                        <m:mcJc m:val="center"/>
                                      </m:mcPr>
                                    </m:mc>
                                  </m:mcs>
                                  <m:ctrlPr>
                                    <a:rPr lang="en-US" altLang="zh-TW" sz="2800" b="0" i="1" smtClean="0">
                                      <a:latin typeface="Cambria Math" panose="02040503050406030204" pitchFamily="18" charset="0"/>
                                    </a:rPr>
                                  </m:ctrlPr>
                                </m:mPr>
                                <m:mr>
                                  <m:e>
                                    <m:r>
                                      <m:rPr>
                                        <m:brk m:alnAt="7"/>
                                      </m:rP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r>
                                      <a:rPr lang="en-US" altLang="zh-TW" sz="2800" b="0" i="1" smtClean="0">
                                        <a:latin typeface="Cambria Math" panose="02040503050406030204" pitchFamily="18" charset="0"/>
                                      </a:rPr>
                                      <m:t> ∈</m:t>
                                    </m:r>
                                    <m:sSub>
                                      <m:sSubPr>
                                        <m:ctrlPr>
                                          <a:rPr lang="en-US"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𝐶</m:t>
                                        </m:r>
                                      </m:e>
                                      <m:sub>
                                        <m:r>
                                          <a:rPr lang="en-US" altLang="zh-TW" sz="2800" i="1">
                                            <a:latin typeface="Cambria Math" panose="02040503050406030204" pitchFamily="18" charset="0"/>
                                            <a:ea typeface="Cambria Math" panose="02040503050406030204" pitchFamily="18" charset="0"/>
                                          </a:rPr>
                                          <m:t>𝑟</m:t>
                                        </m:r>
                                      </m:sub>
                                    </m:sSub>
                                  </m:e>
                                </m:mr>
                                <m:mr>
                                  <m:e>
                                    <m:r>
                                      <a:rPr lang="en-US" altLang="zh-TW" sz="2800" b="0" i="1" smtClean="0">
                                        <a:latin typeface="Cambria Math" panose="02040503050406030204" pitchFamily="18" charset="0"/>
                                      </a:rPr>
                                      <m:t>𝑖</m:t>
                                    </m:r>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𝑗</m:t>
                                    </m:r>
                                  </m:e>
                                </m:mr>
                              </m:m>
                            </m:sub>
                            <m:sup/>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𝐷</m:t>
                                  </m:r>
                                </m:e>
                                <m:sub>
                                  <m: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𝑗</m:t>
                                  </m:r>
                                </m:sub>
                              </m:sSub>
                            </m:e>
                          </m:nary>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𝑏</m:t>
                          </m:r>
                          <m:r>
                            <a:rPr lang="en-US" altLang="zh-TW" sz="2800" b="0" i="1" smtClean="0">
                              <a:latin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𝑗</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1</m:t>
                          </m:r>
                          <m:r>
                            <a:rPr lang="en-US" altLang="zh-TW" sz="2800" i="1">
                              <a:latin typeface="Cambria Math" panose="02040503050406030204" pitchFamily="18" charset="0"/>
                              <a:ea typeface="Cambria Math" panose="02040503050406030204" pitchFamily="18" charset="0"/>
                            </a:rPr>
                            <m:t>, </m:t>
                          </m:r>
                          <m:r>
                            <a:rPr lang="en-US" altLang="zh-TW" sz="2800" i="1">
                              <a:latin typeface="Cambria Math" panose="02040503050406030204" pitchFamily="18" charset="0"/>
                              <a:ea typeface="Cambria Math" panose="02040503050406030204" pitchFamily="18" charset="0"/>
                            </a:rPr>
                            <m:t>2</m:t>
                          </m:r>
                          <m:r>
                            <a:rPr lang="en-US" altLang="zh-TW" sz="2800" i="1">
                              <a:latin typeface="Cambria Math" panose="02040503050406030204" pitchFamily="18" charset="0"/>
                              <a:ea typeface="Cambria Math" panose="02040503050406030204" pitchFamily="18" charset="0"/>
                            </a:rPr>
                            <m:t>, …, </m:t>
                          </m:r>
                          <m:r>
                            <a:rPr lang="en-US" altLang="zh-TW" sz="2800" i="1">
                              <a:latin typeface="Cambria Math" panose="02040503050406030204" pitchFamily="18" charset="0"/>
                            </a:rPr>
                            <m:t>𝐵</m:t>
                          </m:r>
                          <m:r>
                            <m:rPr>
                              <m:nor/>
                            </m:rP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m:t> </m:t>
                          </m:r>
                        </m:e>
                      </m:nary>
                    </m:oMath>
                  </m:oMathPara>
                </a14:m>
                <a:endParaRPr lang="zh-TW" altLang="en-US" dirty="0"/>
              </a:p>
            </p:txBody>
          </p:sp>
        </mc:Choice>
        <mc:Fallback xmlns="">
          <p:sp>
            <p:nvSpPr>
              <p:cNvPr id="10" name="文字方塊 9">
                <a:extLst>
                  <a:ext uri="{FF2B5EF4-FFF2-40B4-BE49-F238E27FC236}">
                    <a16:creationId xmlns:a16="http://schemas.microsoft.com/office/drawing/2014/main" id="{B1C70674-AF8B-4E60-9B20-F92C96023E7D}"/>
                  </a:ext>
                </a:extLst>
              </p:cNvPr>
              <p:cNvSpPr txBox="1">
                <a:spLocks noRot="1" noChangeAspect="1" noMove="1" noResize="1" noEditPoints="1" noAdjustHandles="1" noChangeArrowheads="1" noChangeShapeType="1" noTextEdit="1"/>
              </p:cNvSpPr>
              <p:nvPr/>
            </p:nvSpPr>
            <p:spPr>
              <a:xfrm>
                <a:off x="1104898" y="2955983"/>
                <a:ext cx="9423402" cy="1497654"/>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594AD4B5-85BD-44D7-A9E7-C36D46E807CA}"/>
                  </a:ext>
                </a:extLst>
              </p:cNvPr>
              <p:cNvSpPr txBox="1"/>
              <p:nvPr/>
            </p:nvSpPr>
            <p:spPr>
              <a:xfrm>
                <a:off x="1775148" y="4731978"/>
                <a:ext cx="6429052" cy="608372"/>
              </a:xfrm>
              <a:prstGeom prst="rect">
                <a:avLst/>
              </a:prstGeom>
              <a:noFill/>
            </p:spPr>
            <p:txBody>
              <a:bodyPr wrap="square" lIns="0" tIns="0" rIns="0" bIns="0" rtlCol="0">
                <a:spAutoFit/>
              </a:bodyPr>
              <a:lstStyle/>
              <a:p>
                <a14:m>
                  <m:oMath xmlns:m="http://schemas.openxmlformats.org/officeDocument/2006/math">
                    <m:r>
                      <a:rPr lang="zh-TW" altLang="en-US" sz="2800" i="1" smtClean="0">
                        <a:latin typeface="Cambria Math" panose="02040503050406030204" pitchFamily="18" charset="0"/>
                      </a:rPr>
                      <m:t>𝐺</m:t>
                    </m:r>
                    <m:r>
                      <a:rPr lang="en-US" altLang="zh-TW" sz="2800" b="0" i="1" smtClean="0">
                        <a:latin typeface="Cambria Math" panose="02040503050406030204" pitchFamily="18" charset="0"/>
                      </a:rPr>
                      <m:t>𝑎𝑝</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𝑘</m:t>
                        </m:r>
                      </m:e>
                    </m:d>
                    <m:r>
                      <a:rPr lang="en-US" altLang="zh-TW" sz="2800" b="0" i="1" smtClean="0">
                        <a:latin typeface="Cambria Math" panose="02040503050406030204" pitchFamily="18" charset="0"/>
                      </a:rPr>
                      <m:t>= </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1</m:t>
                        </m:r>
                      </m:num>
                      <m:den>
                        <m:r>
                          <a:rPr lang="en-US" altLang="zh-TW" sz="2800" b="0" i="1" smtClean="0">
                            <a:latin typeface="Cambria Math" panose="02040503050406030204" pitchFamily="18" charset="0"/>
                          </a:rPr>
                          <m:t>𝐵</m:t>
                        </m:r>
                      </m:den>
                    </m:f>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𝑏</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1</m:t>
                        </m:r>
                        <m:r>
                          <a:rPr lang="en-US" altLang="zh-TW" sz="2800" b="0" i="1" smtClean="0">
                            <a:latin typeface="Cambria Math" panose="02040503050406030204" pitchFamily="18" charset="0"/>
                          </a:rPr>
                          <m:t> </m:t>
                        </m:r>
                      </m:sub>
                      <m:sup>
                        <m:r>
                          <a:rPr lang="en-US" altLang="zh-TW" sz="2800" b="0" i="1" smtClean="0">
                            <a:latin typeface="Cambria Math" panose="02040503050406030204" pitchFamily="18" charset="0"/>
                          </a:rPr>
                          <m:t>𝐵</m:t>
                        </m:r>
                      </m:sup>
                      <m:e>
                        <m:r>
                          <m:rPr>
                            <m:sty m:val="p"/>
                          </m:rPr>
                          <a:rPr lang="en-US" altLang="zh-TW" sz="2800" b="0" i="0" smtClean="0">
                            <a:latin typeface="Cambria Math" panose="02040503050406030204" pitchFamily="18" charset="0"/>
                          </a:rPr>
                          <m:t>log</m:t>
                        </m:r>
                        <m:r>
                          <a:rPr lang="en-US" altLang="zh-TW" sz="2800" b="0" i="1" smtClean="0">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n-US" altLang="zh-TW" sz="2800">
                                <a:latin typeface="Cambria Math" panose="02040503050406030204" pitchFamily="18" charset="0"/>
                              </a:rPr>
                              <m:t>W</m:t>
                            </m:r>
                          </m:e>
                          <m:sub>
                            <m:r>
                              <a:rPr lang="zh-TW" altLang="en-US" sz="2800" i="1">
                                <a:latin typeface="Cambria Math" panose="02040503050406030204" pitchFamily="18" charset="0"/>
                              </a:rPr>
                              <m:t>𝑘</m:t>
                            </m:r>
                            <m:r>
                              <a:rPr lang="en-US" altLang="zh-TW" sz="2800" i="1">
                                <a:latin typeface="Cambria Math" panose="02040503050406030204" pitchFamily="18" charset="0"/>
                              </a:rPr>
                              <m:t>,</m:t>
                            </m:r>
                            <m:r>
                              <a:rPr lang="en-US" altLang="zh-TW" sz="2800" i="1">
                                <a:latin typeface="Cambria Math" panose="02040503050406030204" pitchFamily="18" charset="0"/>
                              </a:rPr>
                              <m:t>𝑏</m:t>
                            </m:r>
                            <m:r>
                              <a:rPr lang="en-US" altLang="zh-TW" sz="2800" i="1">
                                <a:latin typeface="Cambria Math" panose="02040503050406030204" pitchFamily="18" charset="0"/>
                              </a:rPr>
                              <m:t> </m:t>
                            </m:r>
                          </m:sub>
                        </m:sSub>
                        <m:r>
                          <a:rPr lang="en-US" altLang="zh-TW" sz="2800" b="0" i="1" smtClean="0">
                            <a:latin typeface="Cambria Math" panose="02040503050406030204" pitchFamily="18" charset="0"/>
                          </a:rPr>
                          <m:t>)</m:t>
                        </m:r>
                      </m:e>
                    </m:nary>
                    <m:r>
                      <a:rPr lang="en-US" altLang="zh-TW" sz="2800" b="0" i="1" smtClean="0">
                        <a:latin typeface="Cambria Math" panose="02040503050406030204" pitchFamily="18" charset="0"/>
                      </a:rPr>
                      <m:t> −</m:t>
                    </m:r>
                    <m:r>
                      <m:rPr>
                        <m:sty m:val="p"/>
                      </m:rPr>
                      <a:rPr lang="en-US" altLang="zh-TW" sz="2800" b="0" i="0" smtClean="0">
                        <a:latin typeface="Cambria Math" panose="02040503050406030204" pitchFamily="18" charset="0"/>
                        <a:hlinkClick r:id="rId7" action="ppaction://hlinksldjump"/>
                      </a:rPr>
                      <m:t>log</m:t>
                    </m:r>
                    <m:r>
                      <a:rPr lang="en-US" altLang="zh-TW" sz="2800" b="0" i="1" smtClean="0">
                        <a:latin typeface="Cambria Math" panose="02040503050406030204" pitchFamily="18" charset="0"/>
                        <a:hlinkClick r:id="rId7" action="ppaction://hlinksldjump"/>
                      </a:rPr>
                      <m:t>⁡(</m:t>
                    </m:r>
                    <m:sSub>
                      <m:sSubPr>
                        <m:ctrlPr>
                          <a:rPr lang="en-US" altLang="zh-TW" sz="2800" i="1">
                            <a:latin typeface="Cambria Math" panose="02040503050406030204" pitchFamily="18" charset="0"/>
                            <a:hlinkClick r:id="rId7" action="ppaction://hlinksldjump"/>
                          </a:rPr>
                        </m:ctrlPr>
                      </m:sSubPr>
                      <m:e>
                        <m:r>
                          <a:rPr lang="en-US" altLang="zh-TW" sz="2800" i="1">
                            <a:latin typeface="Cambria Math" panose="02040503050406030204" pitchFamily="18" charset="0"/>
                            <a:hlinkClick r:id="rId7" action="ppaction://hlinksldjump"/>
                          </a:rPr>
                          <m:t>𝑊</m:t>
                        </m:r>
                      </m:e>
                      <m:sub>
                        <m:r>
                          <a:rPr lang="zh-TW" altLang="en-US" sz="2800" i="1">
                            <a:latin typeface="Cambria Math" panose="02040503050406030204" pitchFamily="18" charset="0"/>
                            <a:hlinkClick r:id="rId7" action="ppaction://hlinksldjump"/>
                          </a:rPr>
                          <m:t>𝑘</m:t>
                        </m:r>
                      </m:sub>
                    </m:sSub>
                    <m:r>
                      <a:rPr lang="en-US" altLang="zh-TW" sz="2800" b="0" i="1" smtClean="0">
                        <a:latin typeface="Cambria Math" panose="02040503050406030204" pitchFamily="18" charset="0"/>
                        <a:hlinkClick r:id="rId7" action="ppaction://hlinksldjump"/>
                      </a:rPr>
                      <m:t>)</m:t>
                    </m:r>
                  </m:oMath>
                </a14:m>
                <a:r>
                  <a:rPr lang="en-US" altLang="zh-TW" sz="2800" dirty="0">
                    <a:hlinkClick r:id="rId7" action="ppaction://hlinksldjump"/>
                  </a:rPr>
                  <a:t> </a:t>
                </a:r>
                <a:endParaRPr lang="zh-TW" altLang="en-US" sz="2800" dirty="0"/>
              </a:p>
            </p:txBody>
          </p:sp>
        </mc:Choice>
        <mc:Fallback xmlns="">
          <p:sp>
            <p:nvSpPr>
              <p:cNvPr id="5" name="文字方塊 4">
                <a:extLst>
                  <a:ext uri="{FF2B5EF4-FFF2-40B4-BE49-F238E27FC236}">
                    <a16:creationId xmlns:a16="http://schemas.microsoft.com/office/drawing/2014/main" id="{594AD4B5-85BD-44D7-A9E7-C36D46E807CA}"/>
                  </a:ext>
                </a:extLst>
              </p:cNvPr>
              <p:cNvSpPr txBox="1">
                <a:spLocks noRot="1" noChangeAspect="1" noMove="1" noResize="1" noEditPoints="1" noAdjustHandles="1" noChangeArrowheads="1" noChangeShapeType="1" noTextEdit="1"/>
              </p:cNvSpPr>
              <p:nvPr/>
            </p:nvSpPr>
            <p:spPr>
              <a:xfrm>
                <a:off x="1775148" y="4731978"/>
                <a:ext cx="6429052" cy="608372"/>
              </a:xfrm>
              <a:prstGeom prst="rect">
                <a:avLst/>
              </a:prstGeom>
              <a:blipFill>
                <a:blip r:embed="rId8"/>
                <a:stretch>
                  <a:fillRect/>
                </a:stretch>
              </a:blipFill>
            </p:spPr>
            <p:txBody>
              <a:bodyPr/>
              <a:lstStyle/>
              <a:p>
                <a:r>
                  <a:rPr lang="zh-TW" altLang="en-US">
                    <a:noFill/>
                  </a:rPr>
                  <a:t> </a:t>
                </a:r>
              </a:p>
            </p:txBody>
          </p:sp>
        </mc:Fallback>
      </mc:AlternateContent>
    </p:spTree>
    <p:custDataLst>
      <p:tags r:id="rId1"/>
    </p:custDataLst>
    <p:extLst>
      <p:ext uri="{BB962C8B-B14F-4D97-AF65-F5344CB8AC3E}">
        <p14:creationId xmlns:p14="http://schemas.microsoft.com/office/powerpoint/2010/main" val="3114622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11110976"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3.4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理論市場的實驗設計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Hierarchical Risk Parity</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HRP</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 </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F635F09-0ABF-4FE5-87D6-99BDFA93C918}"/>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內容版面配置區 2">
            <a:extLst>
              <a:ext uri="{FF2B5EF4-FFF2-40B4-BE49-F238E27FC236}">
                <a16:creationId xmlns:a16="http://schemas.microsoft.com/office/drawing/2014/main" id="{36E1CF7A-EA3D-46B9-AC59-A9B6EA99A432}"/>
              </a:ext>
            </a:extLst>
          </p:cNvPr>
          <p:cNvSpPr txBox="1">
            <a:spLocks/>
          </p:cNvSpPr>
          <p:nvPr/>
        </p:nvSpPr>
        <p:spPr>
          <a:xfrm>
            <a:off x="782216" y="1087964"/>
            <a:ext cx="10627567" cy="1460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3CDA50FD-E7F7-4634-BD48-F2EC3447F677}"/>
                  </a:ext>
                </a:extLst>
              </p:cNvPr>
              <p:cNvSpPr txBox="1"/>
              <p:nvPr/>
            </p:nvSpPr>
            <p:spPr>
              <a:xfrm>
                <a:off x="478940" y="1191692"/>
                <a:ext cx="11052660" cy="430887"/>
              </a:xfrm>
              <a:prstGeom prst="rect">
                <a:avLst/>
              </a:prstGeom>
              <a:noFill/>
            </p:spPr>
            <p:txBody>
              <a:bodyPr wrap="square" lIns="0" tIns="0" rIns="0" bIns="0"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透過</a:t>
                </a:r>
                <a14:m>
                  <m:oMath xmlns:m="http://schemas.openxmlformats.org/officeDocument/2006/math">
                    <m:r>
                      <a:rPr lang="zh-TW" altLang="en-US" sz="2800" i="1" smtClean="0">
                        <a:latin typeface="Cambria Math" panose="02040503050406030204" pitchFamily="18" charset="0"/>
                      </a:rPr>
                      <m:t>𝐺</m:t>
                    </m:r>
                    <m:r>
                      <a:rPr lang="en-US" altLang="zh-TW" sz="2800" b="0" i="1" smtClean="0">
                        <a:latin typeface="Cambria Math" panose="02040503050406030204" pitchFamily="18" charset="0"/>
                      </a:rPr>
                      <m:t>𝑎𝑝</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𝑘</m:t>
                        </m:r>
                      </m:e>
                    </m:d>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決定各方法下的最適群數以及最終的權重分配法</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文字方塊 2">
                <a:extLst>
                  <a:ext uri="{FF2B5EF4-FFF2-40B4-BE49-F238E27FC236}">
                    <a16:creationId xmlns:a16="http://schemas.microsoft.com/office/drawing/2014/main" id="{3CDA50FD-E7F7-4634-BD48-F2EC3447F677}"/>
                  </a:ext>
                </a:extLst>
              </p:cNvPr>
              <p:cNvSpPr txBox="1">
                <a:spLocks noRot="1" noChangeAspect="1" noMove="1" noResize="1" noEditPoints="1" noAdjustHandles="1" noChangeArrowheads="1" noChangeShapeType="1" noTextEdit="1"/>
              </p:cNvSpPr>
              <p:nvPr/>
            </p:nvSpPr>
            <p:spPr>
              <a:xfrm>
                <a:off x="478940" y="1191692"/>
                <a:ext cx="11052660" cy="430887"/>
              </a:xfrm>
              <a:prstGeom prst="rect">
                <a:avLst/>
              </a:prstGeom>
              <a:blipFill>
                <a:blip r:embed="rId4"/>
                <a:stretch>
                  <a:fillRect l="-1986" t="-25352" b="-492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A8E1880-C7FB-4EAA-B0F6-33324E959D97}"/>
                  </a:ext>
                </a:extLst>
              </p:cNvPr>
              <p:cNvSpPr txBox="1"/>
              <p:nvPr/>
            </p:nvSpPr>
            <p:spPr>
              <a:xfrm>
                <a:off x="478940" y="1818436"/>
                <a:ext cx="1105266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𝐺</m:t>
                      </m:r>
                      <m:r>
                        <a:rPr lang="en-US" altLang="zh-TW" sz="2800" b="0" i="1" smtClean="0">
                          <a:latin typeface="Cambria Math" panose="02040503050406030204" pitchFamily="18" charset="0"/>
                        </a:rPr>
                        <m:t>𝑎𝑝</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𝑘</m:t>
                          </m:r>
                          <m:r>
                            <a:rPr lang="en-US" altLang="zh-TW" sz="2800" b="0" i="1" smtClean="0">
                              <a:latin typeface="Cambria Math" panose="02040503050406030204" pitchFamily="18" charset="0"/>
                            </a:rPr>
                            <m:t> −1</m:t>
                          </m:r>
                        </m:e>
                      </m:d>
                      <m:r>
                        <a:rPr lang="en-US" altLang="zh-TW" sz="2800" b="0" i="1" smtClean="0">
                          <a:latin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𝐺</m:t>
                      </m:r>
                      <m:r>
                        <a:rPr lang="en-US" altLang="zh-TW" sz="2800" i="1">
                          <a:latin typeface="Cambria Math" panose="02040503050406030204" pitchFamily="18" charset="0"/>
                        </a:rPr>
                        <m:t>𝑎𝑝</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𝑘</m:t>
                          </m:r>
                        </m:e>
                      </m:d>
                      <m:r>
                        <a:rPr lang="en-US" altLang="zh-TW" sz="2800" b="0" i="1" smtClean="0">
                          <a:latin typeface="Cambria Math" panose="02040503050406030204" pitchFamily="18" charset="0"/>
                        </a:rPr>
                        <m:t> − </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𝑠</m:t>
                          </m:r>
                        </m:e>
                        <m:sub>
                          <m:r>
                            <a:rPr lang="en-US" altLang="zh-TW" sz="2800" b="0" i="1" smtClean="0">
                              <a:latin typeface="Cambria Math" panose="02040503050406030204" pitchFamily="18" charset="0"/>
                            </a:rPr>
                            <m:t>𝑘</m:t>
                          </m:r>
                        </m:sub>
                      </m:sSub>
                    </m:oMath>
                  </m:oMathPara>
                </a14:m>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4A8E1880-C7FB-4EAA-B0F6-33324E959D97}"/>
                  </a:ext>
                </a:extLst>
              </p:cNvPr>
              <p:cNvSpPr txBox="1">
                <a:spLocks noRot="1" noChangeAspect="1" noMove="1" noResize="1" noEditPoints="1" noAdjustHandles="1" noChangeArrowheads="1" noChangeShapeType="1" noTextEdit="1"/>
              </p:cNvSpPr>
              <p:nvPr/>
            </p:nvSpPr>
            <p:spPr>
              <a:xfrm>
                <a:off x="478940" y="1818436"/>
                <a:ext cx="11052660" cy="43088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AF360934-D2E1-4B10-BD83-9FB561BA2726}"/>
                  </a:ext>
                </a:extLst>
              </p:cNvPr>
              <p:cNvSpPr txBox="1"/>
              <p:nvPr/>
            </p:nvSpPr>
            <p:spPr>
              <a:xfrm>
                <a:off x="782216" y="2744765"/>
                <a:ext cx="10749384" cy="969176"/>
              </a:xfrm>
              <a:prstGeom prst="rect">
                <a:avLst/>
              </a:prstGeom>
              <a:noFill/>
            </p:spPr>
            <p:txBody>
              <a:bodyPr wrap="square">
                <a:spAutoFit/>
              </a:bodyPr>
              <a:lstStyle/>
              <a:p>
                <a14:m>
                  <m:oMath xmlns:m="http://schemas.openxmlformats.org/officeDocument/2006/math">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𝑠</m:t>
                        </m:r>
                      </m:e>
                      <m:sub>
                        <m:r>
                          <a:rPr lang="en-US" altLang="zh-TW" sz="2800" b="0" i="1" smtClean="0">
                            <a:latin typeface="Cambria Math" panose="02040503050406030204" pitchFamily="18" charset="0"/>
                          </a:rPr>
                          <m:t>𝑘</m:t>
                        </m:r>
                      </m:sub>
                    </m:sSub>
                    <m:r>
                      <a:rPr lang="en-US" altLang="zh-TW" sz="2800" b="0" i="1" smtClean="0">
                        <a:latin typeface="Cambria Math" panose="02040503050406030204" pitchFamily="18" charset="0"/>
                      </a:rPr>
                      <m:t>=</m:t>
                    </m:r>
                    <m:sSub>
                      <m:sSubPr>
                        <m:ctrlPr>
                          <a:rPr lang="en-US" altLang="zh-TW" sz="2800" i="1">
                            <a:latin typeface="Cambria Math" panose="02040503050406030204" pitchFamily="18" charset="0"/>
                          </a:rPr>
                        </m:ctrlPr>
                      </m:sSubPr>
                      <m:e>
                        <m:r>
                          <a:rPr lang="zh-TW" altLang="en-US" sz="2800" i="1" smtClean="0">
                            <a:latin typeface="Cambria Math" panose="02040503050406030204" pitchFamily="18" charset="0"/>
                          </a:rPr>
                          <m:t>𝜎</m:t>
                        </m:r>
                      </m:e>
                      <m:sub>
                        <m:r>
                          <a:rPr lang="en-US" altLang="zh-TW" sz="2800" i="1">
                            <a:latin typeface="Cambria Math" panose="02040503050406030204" pitchFamily="18" charset="0"/>
                          </a:rPr>
                          <m:t>𝑘</m:t>
                        </m:r>
                      </m:sub>
                    </m:sSub>
                    <m:rad>
                      <m:radPr>
                        <m:degHide m:val="on"/>
                        <m:ctrlPr>
                          <a:rPr lang="en-US" altLang="zh-TW" sz="2800" i="1" smtClean="0">
                            <a:latin typeface="Cambria Math" panose="02040503050406030204" pitchFamily="18" charset="0"/>
                          </a:rPr>
                        </m:ctrlPr>
                      </m:radPr>
                      <m:deg/>
                      <m:e>
                        <m:r>
                          <a:rPr lang="en-US" altLang="zh-TW" sz="2800" b="0" i="1" smtClean="0">
                            <a:latin typeface="Cambria Math" panose="02040503050406030204" pitchFamily="18" charset="0"/>
                          </a:rPr>
                          <m:t>1+ </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1</m:t>
                            </m:r>
                          </m:num>
                          <m:den>
                            <m:r>
                              <a:rPr lang="en-US" altLang="zh-TW" sz="2800" b="0" i="1" smtClean="0">
                                <a:latin typeface="Cambria Math" panose="02040503050406030204" pitchFamily="18" charset="0"/>
                              </a:rPr>
                              <m:t>𝐵</m:t>
                            </m:r>
                          </m:den>
                        </m:f>
                      </m:e>
                    </m:rad>
                    <m:r>
                      <a:rPr lang="zh-TW" altLang="en-US" sz="2800" i="1">
                        <a:latin typeface="Cambria Math" panose="02040503050406030204" pitchFamily="18" charset="0"/>
                      </a:rPr>
                      <m:t>，</m:t>
                    </m:r>
                  </m:oMath>
                </a14:m>
                <a:r>
                  <a:rPr lang="zh-TW" altLang="en-US" sz="2800" dirty="0">
                    <a:latin typeface="標楷體" panose="03000509000000000000" pitchFamily="65" charset="-120"/>
                    <a:ea typeface="標楷體" panose="03000509000000000000" pitchFamily="65" charset="-120"/>
                  </a:rPr>
                  <a:t>其中</a:t>
                </a:r>
                <a14:m>
                  <m:oMath xmlns:m="http://schemas.openxmlformats.org/officeDocument/2006/math">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𝑘</m:t>
                        </m:r>
                      </m:sub>
                    </m:sSub>
                    <m:r>
                      <a:rPr lang="en-US" altLang="zh-TW" sz="2800" i="1">
                        <a:latin typeface="Cambria Math" panose="02040503050406030204" pitchFamily="18" charset="0"/>
                      </a:rPr>
                      <m:t>= </m:t>
                    </m:r>
                    <m:rad>
                      <m:radPr>
                        <m:degHide m:val="on"/>
                        <m:ctrlPr>
                          <a:rPr lang="en-US" altLang="zh-TW" sz="2800" i="1">
                            <a:latin typeface="Cambria Math" panose="02040503050406030204" pitchFamily="18" charset="0"/>
                          </a:rPr>
                        </m:ctrlPr>
                      </m:radPr>
                      <m:deg/>
                      <m:e>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i="1">
                                <a:latin typeface="Cambria Math" panose="02040503050406030204" pitchFamily="18" charset="0"/>
                              </a:rPr>
                              <m:t>𝐵</m:t>
                            </m:r>
                            <m:r>
                              <a:rPr lang="en-US" altLang="zh-TW" sz="2800" i="1">
                                <a:latin typeface="Cambria Math" panose="02040503050406030204" pitchFamily="18" charset="0"/>
                              </a:rPr>
                              <m:t> −1</m:t>
                            </m:r>
                          </m:den>
                        </m:f>
                        <m:r>
                          <a:rPr lang="en-US" altLang="zh-TW" sz="2800" i="1">
                            <a:latin typeface="Cambria Math" panose="02040503050406030204" pitchFamily="18" charset="0"/>
                          </a:rPr>
                          <m:t> </m:t>
                        </m:r>
                        <m:sSup>
                          <m:sSupPr>
                            <m:ctrlPr>
                              <a:rPr lang="en-US" altLang="zh-TW" sz="2800" i="1">
                                <a:latin typeface="Cambria Math" panose="02040503050406030204" pitchFamily="18" charset="0"/>
                              </a:rPr>
                            </m:ctrlPr>
                          </m:sSupPr>
                          <m:e>
                            <m:nary>
                              <m:naryPr>
                                <m:chr m:val="∑"/>
                                <m:ctrlPr>
                                  <a:rPr lang="en-US" altLang="zh-TW" sz="2800" i="1">
                                    <a:latin typeface="Cambria Math" panose="02040503050406030204" pitchFamily="18" charset="0"/>
                                  </a:rPr>
                                </m:ctrlPr>
                              </m:naryPr>
                              <m:sub>
                                <m:r>
                                  <m:rPr>
                                    <m:brk m:alnAt="23"/>
                                  </m:rPr>
                                  <a:rPr lang="en-US" altLang="zh-TW" sz="2800" i="1">
                                    <a:latin typeface="Cambria Math" panose="02040503050406030204" pitchFamily="18" charset="0"/>
                                  </a:rPr>
                                  <m:t>𝑏</m:t>
                                </m:r>
                                <m:r>
                                  <a:rPr lang="en-US" altLang="zh-TW" sz="2800" i="1">
                                    <a:latin typeface="Cambria Math" panose="02040503050406030204" pitchFamily="18" charset="0"/>
                                  </a:rPr>
                                  <m:t>=1</m:t>
                                </m:r>
                              </m:sub>
                              <m:sup>
                                <m:r>
                                  <a:rPr lang="en-US" altLang="zh-TW" sz="2800" i="1">
                                    <a:latin typeface="Cambria Math" panose="02040503050406030204" pitchFamily="18" charset="0"/>
                                  </a:rPr>
                                  <m:t>𝐵</m:t>
                                </m:r>
                              </m:sup>
                              <m:e>
                                <m:r>
                                  <a:rPr lang="en-US" altLang="zh-TW" sz="2800" i="1">
                                    <a:latin typeface="Cambria Math" panose="02040503050406030204" pitchFamily="18" charset="0"/>
                                  </a:rPr>
                                  <m:t>(</m:t>
                                </m:r>
                                <m:r>
                                  <a:rPr lang="en-US" altLang="zh-TW" sz="2800" i="1">
                                    <a:latin typeface="Cambria Math" panose="02040503050406030204" pitchFamily="18" charset="0"/>
                                  </a:rPr>
                                  <m:t>𝑙𝑜𝑔</m:t>
                                </m:r>
                                <m:sSub>
                                  <m:sSubPr>
                                    <m:ctrlPr>
                                      <a:rPr lang="en-US" altLang="zh-TW" sz="2800" i="1">
                                        <a:latin typeface="Cambria Math" panose="02040503050406030204" pitchFamily="18" charset="0"/>
                                      </a:rPr>
                                    </m:ctrlPr>
                                  </m:sSubPr>
                                  <m:e>
                                    <m:r>
                                      <m:rPr>
                                        <m:sty m:val="p"/>
                                      </m:rPr>
                                      <a:rPr lang="en-US" altLang="zh-TW" sz="2800">
                                        <a:latin typeface="Cambria Math" panose="02040503050406030204" pitchFamily="18" charset="0"/>
                                      </a:rPr>
                                      <m:t>W</m:t>
                                    </m:r>
                                  </m:e>
                                  <m:sub>
                                    <m:r>
                                      <a:rPr lang="zh-TW" altLang="en-US" sz="2800" i="1">
                                        <a:latin typeface="Cambria Math" panose="02040503050406030204" pitchFamily="18" charset="0"/>
                                      </a:rPr>
                                      <m:t>𝑘</m:t>
                                    </m:r>
                                    <m:r>
                                      <a:rPr lang="en-US" altLang="zh-TW" sz="2800" i="1">
                                        <a:latin typeface="Cambria Math" panose="02040503050406030204" pitchFamily="18" charset="0"/>
                                      </a:rPr>
                                      <m:t>𝑏</m:t>
                                    </m:r>
                                  </m:sub>
                                </m:sSub>
                                <m:r>
                                  <a:rPr lang="en-US" altLang="zh-TW" sz="2800" i="1">
                                    <a:latin typeface="Cambria Math" panose="02040503050406030204" pitchFamily="18" charset="0"/>
                                  </a:rPr>
                                  <m:t> −</m:t>
                                </m:r>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i="1">
                                        <a:latin typeface="Cambria Math" panose="02040503050406030204" pitchFamily="18" charset="0"/>
                                      </a:rPr>
                                      <m:t>𝐵</m:t>
                                    </m:r>
                                  </m:den>
                                </m:f>
                                <m:nary>
                                  <m:naryPr>
                                    <m:chr m:val="∑"/>
                                    <m:ctrlPr>
                                      <a:rPr lang="en-US" altLang="zh-TW" sz="2800" i="1">
                                        <a:latin typeface="Cambria Math" panose="02040503050406030204" pitchFamily="18" charset="0"/>
                                      </a:rPr>
                                    </m:ctrlPr>
                                  </m:naryPr>
                                  <m:sub>
                                    <m:r>
                                      <m:rPr>
                                        <m:brk m:alnAt="23"/>
                                      </m:rPr>
                                      <a:rPr lang="en-US" altLang="zh-TW" sz="2800" i="1">
                                        <a:latin typeface="Cambria Math" panose="02040503050406030204" pitchFamily="18" charset="0"/>
                                      </a:rPr>
                                      <m:t>𝑐</m:t>
                                    </m:r>
                                    <m:r>
                                      <a:rPr lang="en-US" altLang="zh-TW" sz="2800" i="1">
                                        <a:latin typeface="Cambria Math" panose="02040503050406030204" pitchFamily="18" charset="0"/>
                                      </a:rPr>
                                      <m:t>=1</m:t>
                                    </m:r>
                                  </m:sub>
                                  <m:sup>
                                    <m:r>
                                      <a:rPr lang="en-US" altLang="zh-TW" sz="2800" i="1">
                                        <a:latin typeface="Cambria Math" panose="02040503050406030204" pitchFamily="18" charset="0"/>
                                      </a:rPr>
                                      <m:t>𝐵</m:t>
                                    </m:r>
                                  </m:sup>
                                  <m:e>
                                    <m:r>
                                      <a:rPr lang="en-US" altLang="zh-TW" sz="2800" i="1">
                                        <a:latin typeface="Cambria Math" panose="02040503050406030204" pitchFamily="18" charset="0"/>
                                      </a:rPr>
                                      <m:t>𝑙𝑜𝑔</m:t>
                                    </m:r>
                                    <m:sSub>
                                      <m:sSubPr>
                                        <m:ctrlPr>
                                          <a:rPr lang="en-US" altLang="zh-TW" sz="2800" i="1">
                                            <a:latin typeface="Cambria Math" panose="02040503050406030204" pitchFamily="18" charset="0"/>
                                          </a:rPr>
                                        </m:ctrlPr>
                                      </m:sSubPr>
                                      <m:e>
                                        <m:r>
                                          <m:rPr>
                                            <m:sty m:val="p"/>
                                          </m:rPr>
                                          <a:rPr lang="en-US" altLang="zh-TW" sz="2800">
                                            <a:latin typeface="Cambria Math" panose="02040503050406030204" pitchFamily="18" charset="0"/>
                                          </a:rPr>
                                          <m:t>W</m:t>
                                        </m:r>
                                      </m:e>
                                      <m:sub>
                                        <m:r>
                                          <a:rPr lang="zh-TW" altLang="en-US" sz="2800" i="1">
                                            <a:latin typeface="Cambria Math" panose="02040503050406030204" pitchFamily="18" charset="0"/>
                                          </a:rPr>
                                          <m:t>𝑘</m:t>
                                        </m:r>
                                        <m:r>
                                          <a:rPr lang="en-US" altLang="zh-TW" sz="2800" i="1">
                                            <a:latin typeface="Cambria Math" panose="02040503050406030204" pitchFamily="18" charset="0"/>
                                          </a:rPr>
                                          <m:t>𝑐</m:t>
                                        </m:r>
                                      </m:sub>
                                    </m:sSub>
                                  </m:e>
                                </m:nary>
                                <m:r>
                                  <a:rPr lang="en-US" altLang="zh-TW" sz="2800" i="1">
                                    <a:latin typeface="Cambria Math" panose="02040503050406030204" pitchFamily="18" charset="0"/>
                                  </a:rPr>
                                  <m:t>)</m:t>
                                </m:r>
                              </m:e>
                            </m:nary>
                          </m:e>
                          <m:sup>
                            <m:r>
                              <a:rPr lang="en-US" altLang="zh-TW" sz="2800" i="1">
                                <a:latin typeface="Cambria Math" panose="02040503050406030204" pitchFamily="18" charset="0"/>
                              </a:rPr>
                              <m:t>2</m:t>
                            </m:r>
                          </m:sup>
                        </m:sSup>
                      </m:e>
                    </m:rad>
                  </m:oMath>
                </a14:m>
                <a:endParaRPr lang="zh-TW" altLang="en-US" sz="2800" dirty="0">
                  <a:latin typeface="標楷體" panose="03000509000000000000" pitchFamily="65" charset="-120"/>
                  <a:ea typeface="標楷體" panose="03000509000000000000" pitchFamily="65" charset="-120"/>
                </a:endParaRPr>
              </a:p>
            </p:txBody>
          </p:sp>
        </mc:Choice>
        <mc:Fallback xmlns="">
          <p:sp>
            <p:nvSpPr>
              <p:cNvPr id="12" name="文字方塊 11">
                <a:extLst>
                  <a:ext uri="{FF2B5EF4-FFF2-40B4-BE49-F238E27FC236}">
                    <a16:creationId xmlns:a16="http://schemas.microsoft.com/office/drawing/2014/main" id="{AF360934-D2E1-4B10-BD83-9FB561BA2726}"/>
                  </a:ext>
                </a:extLst>
              </p:cNvPr>
              <p:cNvSpPr txBox="1">
                <a:spLocks noRot="1" noChangeAspect="1" noMove="1" noResize="1" noEditPoints="1" noAdjustHandles="1" noChangeArrowheads="1" noChangeShapeType="1" noTextEdit="1"/>
              </p:cNvSpPr>
              <p:nvPr/>
            </p:nvSpPr>
            <p:spPr>
              <a:xfrm>
                <a:off x="782216" y="2744765"/>
                <a:ext cx="10749384" cy="969176"/>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414C4012-12D4-4AE2-9D75-6B8EEF6B8262}"/>
                  </a:ext>
                </a:extLst>
              </p:cNvPr>
              <p:cNvSpPr txBox="1"/>
              <p:nvPr/>
            </p:nvSpPr>
            <p:spPr>
              <a:xfrm>
                <a:off x="496061" y="4481304"/>
                <a:ext cx="11199876" cy="1185004"/>
              </a:xfrm>
              <a:prstGeom prst="rect">
                <a:avLst/>
              </a:prstGeom>
              <a:noFill/>
            </p:spPr>
            <p:txBody>
              <a:bodyPr wrap="square">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最終配對的權重分配則根據最佳的群數（</a:t>
                </a:r>
                <a14:m>
                  <m:oMath xmlns:m="http://schemas.openxmlformats.org/officeDocument/2006/math">
                    <m:r>
                      <a:rPr lang="zh-TW" altLang="en-US" sz="2800" i="1" smtClean="0">
                        <a:latin typeface="Cambria Math" panose="02040503050406030204" pitchFamily="18" charset="0"/>
                      </a:rPr>
                      <m:t>𝑘</m:t>
                    </m:r>
                    <m:r>
                      <a:rPr lang="zh-TW" altLang="en-US" sz="2800" i="1">
                        <a:latin typeface="Cambria Math" panose="02040503050406030204" pitchFamily="18" charset="0"/>
                      </a:rPr>
                      <m:t>∗</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），先平均分配各群的權重為</a:t>
                </a:r>
                <a14:m>
                  <m:oMath xmlns:m="http://schemas.openxmlformats.org/officeDocument/2006/math">
                    <m:f>
                      <m:fPr>
                        <m:type m:val="skw"/>
                        <m:ctrlPr>
                          <a:rPr lang="zh-TW" altLang="en-US" sz="2800" i="1" smtClean="0">
                            <a:latin typeface="Cambria Math" panose="02040503050406030204" pitchFamily="18" charset="0"/>
                            <a:ea typeface="標楷體" panose="03000509000000000000" pitchFamily="65" charset="-120"/>
                            <a:cs typeface="Times New Roman" panose="02020603050405020304" pitchFamily="18" charset="0"/>
                          </a:rPr>
                        </m:ctrlPr>
                      </m:fPr>
                      <m:num>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m:t>
                        </m:r>
                      </m:num>
                      <m:den>
                        <m:sSup>
                          <m:sSup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𝑘</m:t>
                            </m:r>
                          </m:e>
                          <m:sup>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m:t>
                            </m:r>
                          </m:sup>
                        </m:sSup>
                      </m:den>
                    </m:f>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，再根據各群內的資產數（</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𝑛</m:t>
                        </m:r>
                      </m:e>
                      <m:sub>
                        <m:r>
                          <a:rPr lang="en-US" altLang="zh-TW" sz="2800" i="1">
                            <a:latin typeface="Cambria Math" panose="02040503050406030204" pitchFamily="18" charset="0"/>
                          </a:rPr>
                          <m:t>𝑟</m:t>
                        </m:r>
                      </m:sub>
                    </m:sSub>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）平均分配權重為</a:t>
                </a:r>
                <a14:m>
                  <m:oMath xmlns:m="http://schemas.openxmlformats.org/officeDocument/2006/math">
                    <m:f>
                      <m:fPr>
                        <m:ctrlPr>
                          <a:rPr lang="en-US" altLang="zh-TW" sz="2800" i="1" smtClean="0">
                            <a:latin typeface="Cambria Math" panose="02040503050406030204" pitchFamily="18" charset="0"/>
                            <a:ea typeface="標楷體" panose="03000509000000000000" pitchFamily="65" charset="-120"/>
                            <a:cs typeface="Times New Roman" panose="02020603050405020304" pitchFamily="18" charset="0"/>
                          </a:rPr>
                        </m:ctrlPr>
                      </m:fPr>
                      <m:num>
                        <m:r>
                          <a:rPr lang="en-US" altLang="zh-TW" sz="2800" b="0" i="1" smtClean="0">
                            <a:latin typeface="Cambria Math" panose="02040503050406030204" pitchFamily="18" charset="0"/>
                            <a:ea typeface="標楷體" panose="03000509000000000000" pitchFamily="65" charset="-120"/>
                            <a:cs typeface="Times New Roman" panose="02020603050405020304" pitchFamily="18" charset="0"/>
                          </a:rPr>
                          <m:t>1</m:t>
                        </m:r>
                      </m:num>
                      <m:den>
                        <m:sSup>
                          <m:sSupPr>
                            <m:ctrlPr>
                              <a:rPr lang="en-US" altLang="zh-TW" sz="2800" i="1">
                                <a:latin typeface="Cambria Math" panose="02040503050406030204" pitchFamily="18" charset="0"/>
                                <a:ea typeface="標楷體" panose="03000509000000000000" pitchFamily="65" charset="-120"/>
                                <a:cs typeface="Times New Roman" panose="02020603050405020304" pitchFamily="18" charset="0"/>
                              </a:rPr>
                            </m:ctrlPr>
                          </m:sSupPr>
                          <m:e>
                            <m:r>
                              <a:rPr lang="en-US" altLang="zh-TW" sz="2800" i="1">
                                <a:latin typeface="Cambria Math" panose="02040503050406030204" pitchFamily="18" charset="0"/>
                                <a:ea typeface="標楷體" panose="03000509000000000000" pitchFamily="65" charset="-120"/>
                                <a:cs typeface="Times New Roman" panose="02020603050405020304" pitchFamily="18" charset="0"/>
                              </a:rPr>
                              <m:t>𝑘</m:t>
                            </m:r>
                          </m:e>
                          <m:sup>
                            <m:r>
                              <a:rPr lang="en-US" altLang="zh-TW" sz="2800" i="1">
                                <a:latin typeface="Cambria Math" panose="02040503050406030204" pitchFamily="18" charset="0"/>
                                <a:ea typeface="標楷體" panose="03000509000000000000" pitchFamily="65" charset="-120"/>
                                <a:cs typeface="Times New Roman" panose="02020603050405020304" pitchFamily="18" charset="0"/>
                              </a:rPr>
                              <m:t>∗</m:t>
                            </m:r>
                          </m:sup>
                        </m:sSup>
                        <m:r>
                          <a:rPr lang="en-US" altLang="zh-TW"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𝑛</m:t>
                            </m:r>
                          </m:e>
                          <m:sub>
                            <m:r>
                              <a:rPr lang="en-US" altLang="zh-TW" sz="2800" i="1">
                                <a:latin typeface="Cambria Math" panose="02040503050406030204" pitchFamily="18" charset="0"/>
                              </a:rPr>
                              <m:t>𝑟</m:t>
                            </m:r>
                          </m:sub>
                        </m:sSub>
                      </m:den>
                    </m:f>
                    <m:r>
                      <a:rPr lang="zh-TW" altLang="en-US" sz="2800" i="1">
                        <a:latin typeface="Cambria Math" panose="02040503050406030204" pitchFamily="18" charset="0"/>
                      </a:rPr>
                      <m:t> </m:t>
                    </m:r>
                  </m:oMath>
                </a14:m>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p:txBody>
          </p:sp>
        </mc:Choice>
        <mc:Fallback xmlns="">
          <p:sp>
            <p:nvSpPr>
              <p:cNvPr id="13" name="文字方塊 12">
                <a:extLst>
                  <a:ext uri="{FF2B5EF4-FFF2-40B4-BE49-F238E27FC236}">
                    <a16:creationId xmlns:a16="http://schemas.microsoft.com/office/drawing/2014/main" id="{414C4012-12D4-4AE2-9D75-6B8EEF6B8262}"/>
                  </a:ext>
                </a:extLst>
              </p:cNvPr>
              <p:cNvSpPr txBox="1">
                <a:spLocks noRot="1" noChangeAspect="1" noMove="1" noResize="1" noEditPoints="1" noAdjustHandles="1" noChangeArrowheads="1" noChangeShapeType="1" noTextEdit="1"/>
              </p:cNvSpPr>
              <p:nvPr/>
            </p:nvSpPr>
            <p:spPr>
              <a:xfrm>
                <a:off x="496061" y="4481304"/>
                <a:ext cx="11199876" cy="1185004"/>
              </a:xfrm>
              <a:prstGeom prst="rect">
                <a:avLst/>
              </a:prstGeom>
              <a:blipFill>
                <a:blip r:embed="rId7"/>
                <a:stretch>
                  <a:fillRect l="-1088" t="-5128" b="-1026"/>
                </a:stretch>
              </a:blipFill>
            </p:spPr>
            <p:txBody>
              <a:bodyPr/>
              <a:lstStyle/>
              <a:p>
                <a:r>
                  <a:rPr lang="zh-TW" altLang="en-US">
                    <a:noFill/>
                  </a:rPr>
                  <a:t> </a:t>
                </a:r>
              </a:p>
            </p:txBody>
          </p:sp>
        </mc:Fallback>
      </mc:AlternateContent>
      <p:sp>
        <p:nvSpPr>
          <p:cNvPr id="14" name="文字方塊 13">
            <a:extLst>
              <a:ext uri="{FF2B5EF4-FFF2-40B4-BE49-F238E27FC236}">
                <a16:creationId xmlns:a16="http://schemas.microsoft.com/office/drawing/2014/main" id="{832921B9-1A26-4F1A-8C14-0860989A9B8C}"/>
              </a:ext>
            </a:extLst>
          </p:cNvPr>
          <p:cNvSpPr txBox="1"/>
          <p:nvPr/>
        </p:nvSpPr>
        <p:spPr>
          <a:xfrm>
            <a:off x="4643016" y="2771777"/>
            <a:ext cx="7660644" cy="430887"/>
          </a:xfrm>
          <a:prstGeom prst="rect">
            <a:avLst/>
          </a:prstGeom>
          <a:noFill/>
        </p:spPr>
        <p:txBody>
          <a:bodyPr wrap="square" lIns="0" tIns="0" rIns="0" bIns="0" rtlCol="0">
            <a:spAutoFit/>
          </a:bodyPr>
          <a:lstStyle/>
          <a:p>
            <a:r>
              <a:rPr lang="zh-TW" altLang="en-US" sz="2800" dirty="0"/>
              <a:t> </a:t>
            </a:r>
          </a:p>
        </p:txBody>
      </p:sp>
    </p:spTree>
    <p:custDataLst>
      <p:tags r:id="rId1"/>
    </p:custDataLst>
    <p:extLst>
      <p:ext uri="{BB962C8B-B14F-4D97-AF65-F5344CB8AC3E}">
        <p14:creationId xmlns:p14="http://schemas.microsoft.com/office/powerpoint/2010/main" val="1108559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5F6623A-B49B-4DB3-880F-3D2857A54F93}"/>
              </a:ext>
            </a:extLst>
          </p:cNvPr>
          <p:cNvSpPr txBox="1"/>
          <p:nvPr/>
        </p:nvSpPr>
        <p:spPr>
          <a:xfrm>
            <a:off x="420624" y="384048"/>
            <a:ext cx="7552944" cy="584775"/>
          </a:xfrm>
          <a:prstGeom prst="rect">
            <a:avLst/>
          </a:prstGeom>
          <a:noFill/>
        </p:spPr>
        <p:txBody>
          <a:bodyPr wrap="square" rtlCol="0">
            <a:sp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1.3 </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sym typeface="思源黑体" panose="020B0500000000000000" pitchFamily="34" charset="-122"/>
              </a:rPr>
              <a:t>研究目標</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a:ext uri="{FF2B5EF4-FFF2-40B4-BE49-F238E27FC236}">
                <a16:creationId xmlns:a16="http://schemas.microsoft.com/office/drawing/2014/main" id="{97A910AA-64F5-4E24-AE6D-B3DB637ADBDE}"/>
              </a:ext>
            </a:extLst>
          </p:cNvPr>
          <p:cNvSpPr txBox="1"/>
          <p:nvPr/>
        </p:nvSpPr>
        <p:spPr>
          <a:xfrm>
            <a:off x="594360" y="1713702"/>
            <a:ext cx="10433304" cy="2246769"/>
          </a:xfrm>
          <a:prstGeom prst="rect">
            <a:avLst/>
          </a:prstGeom>
          <a:noFill/>
        </p:spPr>
        <p:txBody>
          <a:bodyPr wrap="square">
            <a:spAutoFit/>
          </a:bodyPr>
          <a:lstStyle/>
          <a:p>
            <a:pPr marL="514350" indent="-514350" algn="just" rtl="0">
              <a:spcBef>
                <a:spcPts val="0"/>
              </a:spcBef>
              <a:spcAft>
                <a:spcPts val="0"/>
              </a:spcAft>
              <a:buFont typeface="+mj-lt"/>
              <a:buAutoNum type="arabicPeriod"/>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因過往尚未討論加入每日可動用的資金限制條件，因此我們欲將其納入資金配置的實驗，決定配對各自可分配的資金。</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gn="just" rtl="0">
              <a:spcBef>
                <a:spcPts val="0"/>
              </a:spcBef>
              <a:spcAft>
                <a:spcPts val="0"/>
              </a:spcAft>
              <a:buFont typeface="+mj-lt"/>
              <a:buAutoNum type="arabicPeriod"/>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gn="just" rtl="0">
              <a:spcBef>
                <a:spcPts val="0"/>
              </a:spcBef>
              <a:spcAft>
                <a:spcPts val="0"/>
              </a:spcAft>
              <a:buFont typeface="+mj-lt"/>
              <a:buAutoNum type="arabicPeriod"/>
            </a:pPr>
            <a:r>
              <a:rPr lang="zh-TW" altLang="en-US" sz="2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比較理論市場和實務市場下，有加入資金配置的模型和沒有加入資金配置的模型相比，績效是否提升。</a:t>
            </a:r>
            <a:endParaRPr lang="en-US" altLang="zh-TW" sz="28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a:extLst>
              <a:ext uri="{FF2B5EF4-FFF2-40B4-BE49-F238E27FC236}">
                <a16:creationId xmlns:a16="http://schemas.microsoft.com/office/drawing/2014/main" id="{974BE465-B093-408B-B5BF-0A33477C7B86}"/>
              </a:ext>
            </a:extLst>
          </p:cNvPr>
          <p:cNvSpPr/>
          <p:nvPr/>
        </p:nvSpPr>
        <p:spPr>
          <a:xfrm>
            <a:off x="0" y="6227064"/>
            <a:ext cx="12192000" cy="630936"/>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extLst>
      <p:ext uri="{BB962C8B-B14F-4D97-AF65-F5344CB8AC3E}">
        <p14:creationId xmlns:p14="http://schemas.microsoft.com/office/powerpoint/2010/main" val="206182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ISLIDE.DIAGRAM" val="#294701;"/>
</p:tagLst>
</file>

<file path=ppt/tags/tag11.xml><?xml version="1.0" encoding="utf-8"?>
<p:tagLst xmlns:a="http://schemas.openxmlformats.org/drawingml/2006/main" xmlns:r="http://schemas.openxmlformats.org/officeDocument/2006/relationships" xmlns:p="http://schemas.openxmlformats.org/presentationml/2006/main">
  <p:tag name="ISLIDE.DIAGRAM" val="#294701;"/>
</p:tagLst>
</file>

<file path=ppt/tags/tag12.xml><?xml version="1.0" encoding="utf-8"?>
<p:tagLst xmlns:a="http://schemas.openxmlformats.org/drawingml/2006/main" xmlns:r="http://schemas.openxmlformats.org/officeDocument/2006/relationships" xmlns:p="http://schemas.openxmlformats.org/presentationml/2006/main">
  <p:tag name="ISLIDE.DIAGRAM" val="#294701;"/>
</p:tagLst>
</file>

<file path=ppt/tags/tag13.xml><?xml version="1.0" encoding="utf-8"?>
<p:tagLst xmlns:a="http://schemas.openxmlformats.org/drawingml/2006/main" xmlns:r="http://schemas.openxmlformats.org/officeDocument/2006/relationships" xmlns:p="http://schemas.openxmlformats.org/presentationml/2006/main">
  <p:tag name="ISLIDE.DIAGRAM" val="#294701;"/>
</p:tagLst>
</file>

<file path=ppt/tags/tag14.xml><?xml version="1.0" encoding="utf-8"?>
<p:tagLst xmlns:a="http://schemas.openxmlformats.org/drawingml/2006/main" xmlns:r="http://schemas.openxmlformats.org/officeDocument/2006/relationships" xmlns:p="http://schemas.openxmlformats.org/presentationml/2006/main">
  <p:tag name="ISLIDE.DIAGRAM" val="#294701;"/>
</p:tagLst>
</file>

<file path=ppt/tags/tag15.xml><?xml version="1.0" encoding="utf-8"?>
<p:tagLst xmlns:a="http://schemas.openxmlformats.org/drawingml/2006/main" xmlns:r="http://schemas.openxmlformats.org/officeDocument/2006/relationships" xmlns:p="http://schemas.openxmlformats.org/presentationml/2006/main">
  <p:tag name="ISLIDE.DIAGRAM" val="#294701;"/>
</p:tagLst>
</file>

<file path=ppt/tags/tag16.xml><?xml version="1.0" encoding="utf-8"?>
<p:tagLst xmlns:a="http://schemas.openxmlformats.org/drawingml/2006/main" xmlns:r="http://schemas.openxmlformats.org/officeDocument/2006/relationships" xmlns:p="http://schemas.openxmlformats.org/presentationml/2006/main">
  <p:tag name="ISLIDE.DIAGRAM" val="#294701;"/>
</p:tagLst>
</file>

<file path=ppt/tags/tag17.xml><?xml version="1.0" encoding="utf-8"?>
<p:tagLst xmlns:a="http://schemas.openxmlformats.org/drawingml/2006/main" xmlns:r="http://schemas.openxmlformats.org/officeDocument/2006/relationships" xmlns:p="http://schemas.openxmlformats.org/presentationml/2006/main">
  <p:tag name="ISLIDE.DIAGRAM" val="#294701;"/>
</p:tagLst>
</file>

<file path=ppt/tags/tag18.xml><?xml version="1.0" encoding="utf-8"?>
<p:tagLst xmlns:a="http://schemas.openxmlformats.org/drawingml/2006/main" xmlns:r="http://schemas.openxmlformats.org/officeDocument/2006/relationships" xmlns:p="http://schemas.openxmlformats.org/presentationml/2006/main">
  <p:tag name="ISLIDE.DIAGRAM" val="#294701;"/>
</p:tagLst>
</file>

<file path=ppt/tags/tag19.xml><?xml version="1.0" encoding="utf-8"?>
<p:tagLst xmlns:a="http://schemas.openxmlformats.org/drawingml/2006/main" xmlns:r="http://schemas.openxmlformats.org/officeDocument/2006/relationships" xmlns:p="http://schemas.openxmlformats.org/presentationml/2006/main">
  <p:tag name="ISLIDE.DIAGRAM" val="#294701;"/>
</p:tagLst>
</file>

<file path=ppt/tags/tag2.xml><?xml version="1.0" encoding="utf-8"?>
<p:tagLst xmlns:a="http://schemas.openxmlformats.org/drawingml/2006/main" xmlns:r="http://schemas.openxmlformats.org/officeDocument/2006/relationships" xmlns:p="http://schemas.openxmlformats.org/presentationml/2006/main">
  <p:tag name="ISLIDE.DIAGRAM" val="#294701;"/>
</p:tagLst>
</file>

<file path=ppt/tags/tag20.xml><?xml version="1.0" encoding="utf-8"?>
<p:tagLst xmlns:a="http://schemas.openxmlformats.org/drawingml/2006/main" xmlns:r="http://schemas.openxmlformats.org/officeDocument/2006/relationships" xmlns:p="http://schemas.openxmlformats.org/presentationml/2006/main">
  <p:tag name="ISLIDE.DIAGRAM" val="#294701;"/>
</p:tagLst>
</file>

<file path=ppt/tags/tag21.xml><?xml version="1.0" encoding="utf-8"?>
<p:tagLst xmlns:a="http://schemas.openxmlformats.org/drawingml/2006/main" xmlns:r="http://schemas.openxmlformats.org/officeDocument/2006/relationships" xmlns:p="http://schemas.openxmlformats.org/presentationml/2006/main">
  <p:tag name="ISLIDE.DIAGRAM" val="#294701;"/>
</p:tagLst>
</file>

<file path=ppt/tags/tag22.xml><?xml version="1.0" encoding="utf-8"?>
<p:tagLst xmlns:a="http://schemas.openxmlformats.org/drawingml/2006/main" xmlns:r="http://schemas.openxmlformats.org/officeDocument/2006/relationships" xmlns:p="http://schemas.openxmlformats.org/presentationml/2006/main">
  <p:tag name="ISLIDE.DIAGRAM" val="#294701;"/>
</p:tagLst>
</file>

<file path=ppt/tags/tag23.xml><?xml version="1.0" encoding="utf-8"?>
<p:tagLst xmlns:a="http://schemas.openxmlformats.org/drawingml/2006/main" xmlns:r="http://schemas.openxmlformats.org/officeDocument/2006/relationships" xmlns:p="http://schemas.openxmlformats.org/presentationml/2006/main">
  <p:tag name="ISLIDE.DIAGRAM" val="#294701;"/>
</p:tagLst>
</file>

<file path=ppt/tags/tag24.xml><?xml version="1.0" encoding="utf-8"?>
<p:tagLst xmlns:a="http://schemas.openxmlformats.org/drawingml/2006/main" xmlns:r="http://schemas.openxmlformats.org/officeDocument/2006/relationships" xmlns:p="http://schemas.openxmlformats.org/presentationml/2006/main">
  <p:tag name="ISLIDE.DIAGRAM" val="#294701;"/>
</p:tagLst>
</file>

<file path=ppt/tags/tag25.xml><?xml version="1.0" encoding="utf-8"?>
<p:tagLst xmlns:a="http://schemas.openxmlformats.org/drawingml/2006/main" xmlns:r="http://schemas.openxmlformats.org/officeDocument/2006/relationships" xmlns:p="http://schemas.openxmlformats.org/presentationml/2006/main">
  <p:tag name="ISLIDE.DIAGRAM" val="#294701;"/>
</p:tagLst>
</file>

<file path=ppt/tags/tag26.xml><?xml version="1.0" encoding="utf-8"?>
<p:tagLst xmlns:a="http://schemas.openxmlformats.org/drawingml/2006/main" xmlns:r="http://schemas.openxmlformats.org/officeDocument/2006/relationships" xmlns:p="http://schemas.openxmlformats.org/presentationml/2006/main">
  <p:tag name="ISLIDE.DIAGRAM" val="#294701;"/>
</p:tagLst>
</file>

<file path=ppt/tags/tag27.xml><?xml version="1.0" encoding="utf-8"?>
<p:tagLst xmlns:a="http://schemas.openxmlformats.org/drawingml/2006/main" xmlns:r="http://schemas.openxmlformats.org/officeDocument/2006/relationships" xmlns:p="http://schemas.openxmlformats.org/presentationml/2006/main">
  <p:tag name="ISLIDE.DIAGRAM" val="#294701;"/>
</p:tagLst>
</file>

<file path=ppt/tags/tag28.xml><?xml version="1.0" encoding="utf-8"?>
<p:tagLst xmlns:a="http://schemas.openxmlformats.org/drawingml/2006/main" xmlns:r="http://schemas.openxmlformats.org/officeDocument/2006/relationships" xmlns:p="http://schemas.openxmlformats.org/presentationml/2006/main">
  <p:tag name="ISLIDE.DIAGRAM" val="#294701;"/>
</p:tagLst>
</file>

<file path=ppt/tags/tag29.xml><?xml version="1.0" encoding="utf-8"?>
<p:tagLst xmlns:a="http://schemas.openxmlformats.org/drawingml/2006/main" xmlns:r="http://schemas.openxmlformats.org/officeDocument/2006/relationships" xmlns:p="http://schemas.openxmlformats.org/presentationml/2006/main">
  <p:tag name="ISLIDE.DIAGRAM" val="#294701;"/>
</p:tagLst>
</file>

<file path=ppt/tags/tag3.xml><?xml version="1.0" encoding="utf-8"?>
<p:tagLst xmlns:a="http://schemas.openxmlformats.org/drawingml/2006/main" xmlns:r="http://schemas.openxmlformats.org/officeDocument/2006/relationships" xmlns:p="http://schemas.openxmlformats.org/presentationml/2006/main">
  <p:tag name="ISLIDE.DIAGRAM" val="#294701;"/>
</p:tagLst>
</file>

<file path=ppt/tags/tag30.xml><?xml version="1.0" encoding="utf-8"?>
<p:tagLst xmlns:a="http://schemas.openxmlformats.org/drawingml/2006/main" xmlns:r="http://schemas.openxmlformats.org/officeDocument/2006/relationships" xmlns:p="http://schemas.openxmlformats.org/presentationml/2006/main">
  <p:tag name="ISLIDE.DIAGRAM" val="#294701;"/>
</p:tagLst>
</file>

<file path=ppt/tags/tag31.xml><?xml version="1.0" encoding="utf-8"?>
<p:tagLst xmlns:a="http://schemas.openxmlformats.org/drawingml/2006/main" xmlns:r="http://schemas.openxmlformats.org/officeDocument/2006/relationships" xmlns:p="http://schemas.openxmlformats.org/presentationml/2006/main">
  <p:tag name="ISLIDE.DIAGRAM" val="#294701;"/>
</p:tagLst>
</file>

<file path=ppt/tags/tag32.xml><?xml version="1.0" encoding="utf-8"?>
<p:tagLst xmlns:a="http://schemas.openxmlformats.org/drawingml/2006/main" xmlns:r="http://schemas.openxmlformats.org/officeDocument/2006/relationships" xmlns:p="http://schemas.openxmlformats.org/presentationml/2006/main">
  <p:tag name="ISLIDE.DIAGRAM" val="#294701;"/>
</p:tagLst>
</file>

<file path=ppt/tags/tag33.xml><?xml version="1.0" encoding="utf-8"?>
<p:tagLst xmlns:a="http://schemas.openxmlformats.org/drawingml/2006/main" xmlns:r="http://schemas.openxmlformats.org/officeDocument/2006/relationships" xmlns:p="http://schemas.openxmlformats.org/presentationml/2006/main">
  <p:tag name="ISLIDE.DIAGRAM" val="#294701;"/>
</p:tagLst>
</file>

<file path=ppt/tags/tag34.xml><?xml version="1.0" encoding="utf-8"?>
<p:tagLst xmlns:a="http://schemas.openxmlformats.org/drawingml/2006/main" xmlns:r="http://schemas.openxmlformats.org/officeDocument/2006/relationships" xmlns:p="http://schemas.openxmlformats.org/presentationml/2006/main">
  <p:tag name="ISLIDE.DIAGRAM" val="#294701;"/>
</p:tagLst>
</file>

<file path=ppt/tags/tag35.xml><?xml version="1.0" encoding="utf-8"?>
<p:tagLst xmlns:a="http://schemas.openxmlformats.org/drawingml/2006/main" xmlns:r="http://schemas.openxmlformats.org/officeDocument/2006/relationships" xmlns:p="http://schemas.openxmlformats.org/presentationml/2006/main">
  <p:tag name="ISLIDE.DIAGRAM" val="#294701;"/>
</p:tagLst>
</file>

<file path=ppt/tags/tag36.xml><?xml version="1.0" encoding="utf-8"?>
<p:tagLst xmlns:a="http://schemas.openxmlformats.org/drawingml/2006/main" xmlns:r="http://schemas.openxmlformats.org/officeDocument/2006/relationships" xmlns:p="http://schemas.openxmlformats.org/presentationml/2006/main">
  <p:tag name="ISLIDE.DIAGRAM" val="#294701;"/>
</p:tagLst>
</file>

<file path=ppt/tags/tag37.xml><?xml version="1.0" encoding="utf-8"?>
<p:tagLst xmlns:a="http://schemas.openxmlformats.org/drawingml/2006/main" xmlns:r="http://schemas.openxmlformats.org/officeDocument/2006/relationships" xmlns:p="http://schemas.openxmlformats.org/presentationml/2006/main">
  <p:tag name="ISLIDE.DIAGRAM" val="#294701;"/>
</p:tagLst>
</file>

<file path=ppt/tags/tag38.xml><?xml version="1.0" encoding="utf-8"?>
<p:tagLst xmlns:a="http://schemas.openxmlformats.org/drawingml/2006/main" xmlns:r="http://schemas.openxmlformats.org/officeDocument/2006/relationships" xmlns:p="http://schemas.openxmlformats.org/presentationml/2006/main">
  <p:tag name="ISLIDE.DIAGRAM" val="#294701;"/>
</p:tagLst>
</file>

<file path=ppt/tags/tag39.xml><?xml version="1.0" encoding="utf-8"?>
<p:tagLst xmlns:a="http://schemas.openxmlformats.org/drawingml/2006/main" xmlns:r="http://schemas.openxmlformats.org/officeDocument/2006/relationships" xmlns:p="http://schemas.openxmlformats.org/presentationml/2006/main">
  <p:tag name="ISLIDE.DIAGRAM" val="#294701;"/>
</p:tagLst>
</file>

<file path=ppt/tags/tag4.xml><?xml version="1.0" encoding="utf-8"?>
<p:tagLst xmlns:a="http://schemas.openxmlformats.org/drawingml/2006/main" xmlns:r="http://schemas.openxmlformats.org/officeDocument/2006/relationships" xmlns:p="http://schemas.openxmlformats.org/presentationml/2006/main">
  <p:tag name="ISLIDE.DIAGRAM" val="#294701;"/>
</p:tagLst>
</file>

<file path=ppt/tags/tag40.xml><?xml version="1.0" encoding="utf-8"?>
<p:tagLst xmlns:a="http://schemas.openxmlformats.org/drawingml/2006/main" xmlns:r="http://schemas.openxmlformats.org/officeDocument/2006/relationships" xmlns:p="http://schemas.openxmlformats.org/presentationml/2006/main">
  <p:tag name="ISLIDE.DIAGRAM" val="#294701;"/>
</p:tagLst>
</file>

<file path=ppt/tags/tag41.xml><?xml version="1.0" encoding="utf-8"?>
<p:tagLst xmlns:a="http://schemas.openxmlformats.org/drawingml/2006/main" xmlns:r="http://schemas.openxmlformats.org/officeDocument/2006/relationships" xmlns:p="http://schemas.openxmlformats.org/presentationml/2006/main">
  <p:tag name="ISLIDE.DIAGRAM" val="#294701;"/>
</p:tagLst>
</file>

<file path=ppt/tags/tag42.xml><?xml version="1.0" encoding="utf-8"?>
<p:tagLst xmlns:a="http://schemas.openxmlformats.org/drawingml/2006/main" xmlns:r="http://schemas.openxmlformats.org/officeDocument/2006/relationships" xmlns:p="http://schemas.openxmlformats.org/presentationml/2006/main">
  <p:tag name="ISLIDE.DIAGRAM" val="#294701;"/>
</p:tagLst>
</file>

<file path=ppt/tags/tag43.xml><?xml version="1.0" encoding="utf-8"?>
<p:tagLst xmlns:a="http://schemas.openxmlformats.org/drawingml/2006/main" xmlns:r="http://schemas.openxmlformats.org/officeDocument/2006/relationships" xmlns:p="http://schemas.openxmlformats.org/presentationml/2006/main">
  <p:tag name="ISLIDE.DIAGRAM" val="#294701;"/>
</p:tagLst>
</file>

<file path=ppt/tags/tag44.xml><?xml version="1.0" encoding="utf-8"?>
<p:tagLst xmlns:a="http://schemas.openxmlformats.org/drawingml/2006/main" xmlns:r="http://schemas.openxmlformats.org/officeDocument/2006/relationships" xmlns:p="http://schemas.openxmlformats.org/presentationml/2006/main">
  <p:tag name="ISLIDE.DIAGRAM" val="#294701;"/>
</p:tagLst>
</file>

<file path=ppt/tags/tag45.xml><?xml version="1.0" encoding="utf-8"?>
<p:tagLst xmlns:a="http://schemas.openxmlformats.org/drawingml/2006/main" xmlns:r="http://schemas.openxmlformats.org/officeDocument/2006/relationships" xmlns:p="http://schemas.openxmlformats.org/presentationml/2006/main">
  <p:tag name="ISLIDE.DIAGRAM" val="#294701;"/>
</p:tagLst>
</file>

<file path=ppt/tags/tag46.xml><?xml version="1.0" encoding="utf-8"?>
<p:tagLst xmlns:a="http://schemas.openxmlformats.org/drawingml/2006/main" xmlns:r="http://schemas.openxmlformats.org/officeDocument/2006/relationships" xmlns:p="http://schemas.openxmlformats.org/presentationml/2006/main">
  <p:tag name="ISLIDE.DIAGRAM" val="#294701;"/>
</p:tagLst>
</file>

<file path=ppt/tags/tag47.xml><?xml version="1.0" encoding="utf-8"?>
<p:tagLst xmlns:a="http://schemas.openxmlformats.org/drawingml/2006/main" xmlns:r="http://schemas.openxmlformats.org/officeDocument/2006/relationships" xmlns:p="http://schemas.openxmlformats.org/presentationml/2006/main">
  <p:tag name="ISLIDE.DIAGRAM" val="#294701;"/>
</p:tagLst>
</file>

<file path=ppt/tags/tag48.xml><?xml version="1.0" encoding="utf-8"?>
<p:tagLst xmlns:a="http://schemas.openxmlformats.org/drawingml/2006/main" xmlns:r="http://schemas.openxmlformats.org/officeDocument/2006/relationships" xmlns:p="http://schemas.openxmlformats.org/presentationml/2006/main">
  <p:tag name="ISLIDE.DIAGRAM" val="#294701;"/>
</p:tagLst>
</file>

<file path=ppt/tags/tag49.xml><?xml version="1.0" encoding="utf-8"?>
<p:tagLst xmlns:a="http://schemas.openxmlformats.org/drawingml/2006/main" xmlns:r="http://schemas.openxmlformats.org/officeDocument/2006/relationships" xmlns:p="http://schemas.openxmlformats.org/presentationml/2006/main">
  <p:tag name="ISLIDE.DIAGRAM" val="#294701;"/>
</p:tagLst>
</file>

<file path=ppt/tags/tag5.xml><?xml version="1.0" encoding="utf-8"?>
<p:tagLst xmlns:a="http://schemas.openxmlformats.org/drawingml/2006/main" xmlns:r="http://schemas.openxmlformats.org/officeDocument/2006/relationships" xmlns:p="http://schemas.openxmlformats.org/presentationml/2006/main">
  <p:tag name="ISLIDE.DIAGRAM" val="#294701;"/>
</p:tagLst>
</file>

<file path=ppt/tags/tag50.xml><?xml version="1.0" encoding="utf-8"?>
<p:tagLst xmlns:a="http://schemas.openxmlformats.org/drawingml/2006/main" xmlns:r="http://schemas.openxmlformats.org/officeDocument/2006/relationships" xmlns:p="http://schemas.openxmlformats.org/presentationml/2006/main">
  <p:tag name="ISLIDE.DIAGRAM" val="#294701;"/>
</p:tagLst>
</file>

<file path=ppt/tags/tag51.xml><?xml version="1.0" encoding="utf-8"?>
<p:tagLst xmlns:a="http://schemas.openxmlformats.org/drawingml/2006/main" xmlns:r="http://schemas.openxmlformats.org/officeDocument/2006/relationships" xmlns:p="http://schemas.openxmlformats.org/presentationml/2006/main">
  <p:tag name="ISLIDE.DIAGRAM" val="#294701;"/>
</p:tagLst>
</file>

<file path=ppt/tags/tag52.xml><?xml version="1.0" encoding="utf-8"?>
<p:tagLst xmlns:a="http://schemas.openxmlformats.org/drawingml/2006/main" xmlns:r="http://schemas.openxmlformats.org/officeDocument/2006/relationships" xmlns:p="http://schemas.openxmlformats.org/presentationml/2006/main">
  <p:tag name="ISLIDE.DIAGRAM" val="#294701;"/>
</p:tagLst>
</file>

<file path=ppt/tags/tag53.xml><?xml version="1.0" encoding="utf-8"?>
<p:tagLst xmlns:a="http://schemas.openxmlformats.org/drawingml/2006/main" xmlns:r="http://schemas.openxmlformats.org/officeDocument/2006/relationships" xmlns:p="http://schemas.openxmlformats.org/presentationml/2006/main">
  <p:tag name="ISLIDE.DIAGRAM" val="#294701;"/>
</p:tagLst>
</file>

<file path=ppt/tags/tag54.xml><?xml version="1.0" encoding="utf-8"?>
<p:tagLst xmlns:a="http://schemas.openxmlformats.org/drawingml/2006/main" xmlns:r="http://schemas.openxmlformats.org/officeDocument/2006/relationships" xmlns:p="http://schemas.openxmlformats.org/presentationml/2006/main">
  <p:tag name="ISLIDE.DIAGRAM" val="#294701;"/>
</p:tagLst>
</file>

<file path=ppt/tags/tag55.xml><?xml version="1.0" encoding="utf-8"?>
<p:tagLst xmlns:a="http://schemas.openxmlformats.org/drawingml/2006/main" xmlns:r="http://schemas.openxmlformats.org/officeDocument/2006/relationships" xmlns:p="http://schemas.openxmlformats.org/presentationml/2006/main">
  <p:tag name="ISLIDE.DIAGRAM" val="#294701;"/>
</p:tagLst>
</file>

<file path=ppt/tags/tag56.xml><?xml version="1.0" encoding="utf-8"?>
<p:tagLst xmlns:a="http://schemas.openxmlformats.org/drawingml/2006/main" xmlns:r="http://schemas.openxmlformats.org/officeDocument/2006/relationships" xmlns:p="http://schemas.openxmlformats.org/presentationml/2006/main">
  <p:tag name="ISLIDE.DIAGRAM" val="#294701;"/>
</p:tagLst>
</file>

<file path=ppt/tags/tag57.xml><?xml version="1.0" encoding="utf-8"?>
<p:tagLst xmlns:a="http://schemas.openxmlformats.org/drawingml/2006/main" xmlns:r="http://schemas.openxmlformats.org/officeDocument/2006/relationships" xmlns:p="http://schemas.openxmlformats.org/presentationml/2006/main">
  <p:tag name="ISLIDE.DIAGRAM" val="#294701;"/>
</p:tagLst>
</file>

<file path=ppt/tags/tag58.xml><?xml version="1.0" encoding="utf-8"?>
<p:tagLst xmlns:a="http://schemas.openxmlformats.org/drawingml/2006/main" xmlns:r="http://schemas.openxmlformats.org/officeDocument/2006/relationships" xmlns:p="http://schemas.openxmlformats.org/presentationml/2006/main">
  <p:tag name="ISLIDE.DIAGRAM" val="#294701;"/>
</p:tagLst>
</file>

<file path=ppt/tags/tag59.xml><?xml version="1.0" encoding="utf-8"?>
<p:tagLst xmlns:a="http://schemas.openxmlformats.org/drawingml/2006/main" xmlns:r="http://schemas.openxmlformats.org/officeDocument/2006/relationships" xmlns:p="http://schemas.openxmlformats.org/presentationml/2006/main">
  <p:tag name="ISLIDE.DIAGRAM" val="#294701;"/>
</p:tagLst>
</file>

<file path=ppt/tags/tag6.xml><?xml version="1.0" encoding="utf-8"?>
<p:tagLst xmlns:a="http://schemas.openxmlformats.org/drawingml/2006/main" xmlns:r="http://schemas.openxmlformats.org/officeDocument/2006/relationships" xmlns:p="http://schemas.openxmlformats.org/presentationml/2006/main">
  <p:tag name="ISLIDE.DIAGRAM" val="#294701;"/>
</p:tagLst>
</file>

<file path=ppt/tags/tag60.xml><?xml version="1.0" encoding="utf-8"?>
<p:tagLst xmlns:a="http://schemas.openxmlformats.org/drawingml/2006/main" xmlns:r="http://schemas.openxmlformats.org/officeDocument/2006/relationships" xmlns:p="http://schemas.openxmlformats.org/presentationml/2006/main">
  <p:tag name="ISLIDE.DIAGRAM" val="#294701;"/>
</p:tagLst>
</file>

<file path=ppt/tags/tag61.xml><?xml version="1.0" encoding="utf-8"?>
<p:tagLst xmlns:a="http://schemas.openxmlformats.org/drawingml/2006/main" xmlns:r="http://schemas.openxmlformats.org/officeDocument/2006/relationships" xmlns:p="http://schemas.openxmlformats.org/presentationml/2006/main">
  <p:tag name="ISLIDE.DIAGRAM" val="#294701;"/>
</p:tagLst>
</file>

<file path=ppt/tags/tag62.xml><?xml version="1.0" encoding="utf-8"?>
<p:tagLst xmlns:a="http://schemas.openxmlformats.org/drawingml/2006/main" xmlns:r="http://schemas.openxmlformats.org/officeDocument/2006/relationships" xmlns:p="http://schemas.openxmlformats.org/presentationml/2006/main">
  <p:tag name="ISLIDE.DIAGRAM" val="#294701;"/>
</p:tagLst>
</file>

<file path=ppt/tags/tag63.xml><?xml version="1.0" encoding="utf-8"?>
<p:tagLst xmlns:a="http://schemas.openxmlformats.org/drawingml/2006/main" xmlns:r="http://schemas.openxmlformats.org/officeDocument/2006/relationships" xmlns:p="http://schemas.openxmlformats.org/presentationml/2006/main">
  <p:tag name="ISLIDE.DIAGRAM" val="#294701;"/>
</p:tagLst>
</file>

<file path=ppt/tags/tag64.xml><?xml version="1.0" encoding="utf-8"?>
<p:tagLst xmlns:a="http://schemas.openxmlformats.org/drawingml/2006/main" xmlns:r="http://schemas.openxmlformats.org/officeDocument/2006/relationships" xmlns:p="http://schemas.openxmlformats.org/presentationml/2006/main">
  <p:tag name="ISLIDE.DIAGRAM" val="#294701;"/>
</p:tagLst>
</file>

<file path=ppt/tags/tag65.xml><?xml version="1.0" encoding="utf-8"?>
<p:tagLst xmlns:a="http://schemas.openxmlformats.org/drawingml/2006/main" xmlns:r="http://schemas.openxmlformats.org/officeDocument/2006/relationships" xmlns:p="http://schemas.openxmlformats.org/presentationml/2006/main">
  <p:tag name="ISLIDE.DIAGRAM" val="#294701;"/>
</p:tagLst>
</file>

<file path=ppt/tags/tag66.xml><?xml version="1.0" encoding="utf-8"?>
<p:tagLst xmlns:a="http://schemas.openxmlformats.org/drawingml/2006/main" xmlns:r="http://schemas.openxmlformats.org/officeDocument/2006/relationships" xmlns:p="http://schemas.openxmlformats.org/presentationml/2006/main">
  <p:tag name="ISLIDE.DIAGRAM" val="#294701;"/>
</p:tagLst>
</file>

<file path=ppt/tags/tag67.xml><?xml version="1.0" encoding="utf-8"?>
<p:tagLst xmlns:a="http://schemas.openxmlformats.org/drawingml/2006/main" xmlns:r="http://schemas.openxmlformats.org/officeDocument/2006/relationships" xmlns:p="http://schemas.openxmlformats.org/presentationml/2006/main">
  <p:tag name="ISLIDE.DIAGRAM" val="#294701;"/>
</p:tagLst>
</file>

<file path=ppt/tags/tag68.xml><?xml version="1.0" encoding="utf-8"?>
<p:tagLst xmlns:a="http://schemas.openxmlformats.org/drawingml/2006/main" xmlns:r="http://schemas.openxmlformats.org/officeDocument/2006/relationships" xmlns:p="http://schemas.openxmlformats.org/presentationml/2006/main">
  <p:tag name="ISLIDE.DIAGRAM" val="#294701;"/>
</p:tagLst>
</file>

<file path=ppt/tags/tag69.xml><?xml version="1.0" encoding="utf-8"?>
<p:tagLst xmlns:a="http://schemas.openxmlformats.org/drawingml/2006/main" xmlns:r="http://schemas.openxmlformats.org/officeDocument/2006/relationships" xmlns:p="http://schemas.openxmlformats.org/presentationml/2006/main">
  <p:tag name="ISLIDE.DIAGRAM" val="#294701;"/>
</p:tagLst>
</file>

<file path=ppt/tags/tag7.xml><?xml version="1.0" encoding="utf-8"?>
<p:tagLst xmlns:a="http://schemas.openxmlformats.org/drawingml/2006/main" xmlns:r="http://schemas.openxmlformats.org/officeDocument/2006/relationships" xmlns:p="http://schemas.openxmlformats.org/presentationml/2006/main">
  <p:tag name="ISLIDE.DIAGRAM" val="#294701;"/>
</p:tagLst>
</file>

<file path=ppt/tags/tag70.xml><?xml version="1.0" encoding="utf-8"?>
<p:tagLst xmlns:a="http://schemas.openxmlformats.org/drawingml/2006/main" xmlns:r="http://schemas.openxmlformats.org/officeDocument/2006/relationships" xmlns:p="http://schemas.openxmlformats.org/presentationml/2006/main">
  <p:tag name="ISLIDE.DIAGRAM" val="#294701;"/>
</p:tagLst>
</file>

<file path=ppt/tags/tag71.xml><?xml version="1.0" encoding="utf-8"?>
<p:tagLst xmlns:a="http://schemas.openxmlformats.org/drawingml/2006/main" xmlns:r="http://schemas.openxmlformats.org/officeDocument/2006/relationships" xmlns:p="http://schemas.openxmlformats.org/presentationml/2006/main">
  <p:tag name="ISLIDE.DIAGRAM" val="#294701;"/>
</p:tagLst>
</file>

<file path=ppt/tags/tag72.xml><?xml version="1.0" encoding="utf-8"?>
<p:tagLst xmlns:a="http://schemas.openxmlformats.org/drawingml/2006/main" xmlns:r="http://schemas.openxmlformats.org/officeDocument/2006/relationships" xmlns:p="http://schemas.openxmlformats.org/presentationml/2006/main">
  <p:tag name="ISLIDE.DIAGRAM" val="#294701;"/>
</p:tagLst>
</file>

<file path=ppt/tags/tag73.xml><?xml version="1.0" encoding="utf-8"?>
<p:tagLst xmlns:a="http://schemas.openxmlformats.org/drawingml/2006/main" xmlns:r="http://schemas.openxmlformats.org/officeDocument/2006/relationships" xmlns:p="http://schemas.openxmlformats.org/presentationml/2006/main">
  <p:tag name="ISLIDE.DIAGRAM" val="#294701;"/>
</p:tagLst>
</file>

<file path=ppt/tags/tag74.xml><?xml version="1.0" encoding="utf-8"?>
<p:tagLst xmlns:a="http://schemas.openxmlformats.org/drawingml/2006/main" xmlns:r="http://schemas.openxmlformats.org/officeDocument/2006/relationships" xmlns:p="http://schemas.openxmlformats.org/presentationml/2006/main">
  <p:tag name="ISLIDE.DIAGRAM" val="#294701;"/>
</p:tagLst>
</file>

<file path=ppt/tags/tag75.xml><?xml version="1.0" encoding="utf-8"?>
<p:tagLst xmlns:a="http://schemas.openxmlformats.org/drawingml/2006/main" xmlns:r="http://schemas.openxmlformats.org/officeDocument/2006/relationships" xmlns:p="http://schemas.openxmlformats.org/presentationml/2006/main">
  <p:tag name="ISLIDE.DIAGRAM" val="#294701;"/>
</p:tagLst>
</file>

<file path=ppt/tags/tag8.xml><?xml version="1.0" encoding="utf-8"?>
<p:tagLst xmlns:a="http://schemas.openxmlformats.org/drawingml/2006/main" xmlns:r="http://schemas.openxmlformats.org/officeDocument/2006/relationships" xmlns:p="http://schemas.openxmlformats.org/presentationml/2006/main">
  <p:tag name="ISLIDE.DIAGRAM" val="#294701;"/>
</p:tagLst>
</file>

<file path=ppt/tags/tag9.xml><?xml version="1.0" encoding="utf-8"?>
<p:tagLst xmlns:a="http://schemas.openxmlformats.org/drawingml/2006/main" xmlns:r="http://schemas.openxmlformats.org/officeDocument/2006/relationships" xmlns:p="http://schemas.openxmlformats.org/presentationml/2006/main">
  <p:tag name="ISLIDE.DIAGRAM" val="#294701;"/>
</p:tagLst>
</file>

<file path=ppt/theme/theme1.xml><?xml version="1.0" encoding="utf-8"?>
<a:theme xmlns:a="http://schemas.openxmlformats.org/drawingml/2006/main" name="觅知网">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15113</Words>
  <Application>Microsoft Office PowerPoint</Application>
  <PresentationFormat>寬螢幕</PresentationFormat>
  <Paragraphs>4114</Paragraphs>
  <Slides>85</Slides>
  <Notes>77</Notes>
  <HiddenSlides>16</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85</vt:i4>
      </vt:variant>
    </vt:vector>
  </HeadingPairs>
  <TitlesOfParts>
    <vt:vector size="93" baseType="lpstr">
      <vt:lpstr>等线</vt:lpstr>
      <vt:lpstr>思源黑体</vt:lpstr>
      <vt:lpstr>新細明體</vt:lpstr>
      <vt:lpstr>標楷體</vt:lpstr>
      <vt:lpstr>Arial</vt:lpstr>
      <vt:lpstr>Cambria Math</vt:lpstr>
      <vt:lpstr>Times New Roman</vt:lpstr>
      <vt:lpstr>觅知网</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cp:revision>
  <dcterms:created xsi:type="dcterms:W3CDTF">2020-12-20T05:06:28Z</dcterms:created>
  <dcterms:modified xsi:type="dcterms:W3CDTF">2026-02-27T05:44:25Z</dcterms:modified>
</cp:coreProperties>
</file>